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811" r:id="rId1"/>
  </p:sldMasterIdLst>
  <p:notesMasterIdLst>
    <p:notesMasterId r:id="rId39"/>
  </p:notesMasterIdLst>
  <p:handoutMasterIdLst>
    <p:handoutMasterId r:id="rId40"/>
  </p:handoutMasterIdLst>
  <p:sldIdLst>
    <p:sldId id="282" r:id="rId2"/>
    <p:sldId id="285" r:id="rId3"/>
    <p:sldId id="422" r:id="rId4"/>
    <p:sldId id="360" r:id="rId5"/>
    <p:sldId id="365" r:id="rId6"/>
    <p:sldId id="366" r:id="rId7"/>
    <p:sldId id="367" r:id="rId8"/>
    <p:sldId id="320" r:id="rId9"/>
    <p:sldId id="368" r:id="rId10"/>
    <p:sldId id="369" r:id="rId11"/>
    <p:sldId id="370" r:id="rId12"/>
    <p:sldId id="371" r:id="rId13"/>
    <p:sldId id="372" r:id="rId14"/>
    <p:sldId id="375" r:id="rId15"/>
    <p:sldId id="383" r:id="rId16"/>
    <p:sldId id="376" r:id="rId17"/>
    <p:sldId id="333" r:id="rId18"/>
    <p:sldId id="334" r:id="rId19"/>
    <p:sldId id="350" r:id="rId20"/>
    <p:sldId id="351" r:id="rId21"/>
    <p:sldId id="352" r:id="rId22"/>
    <p:sldId id="353" r:id="rId23"/>
    <p:sldId id="354" r:id="rId24"/>
    <p:sldId id="336" r:id="rId25"/>
    <p:sldId id="346" r:id="rId26"/>
    <p:sldId id="347" r:id="rId27"/>
    <p:sldId id="335" r:id="rId28"/>
    <p:sldId id="337" r:id="rId29"/>
    <p:sldId id="338" r:id="rId30"/>
    <p:sldId id="342" r:id="rId31"/>
    <p:sldId id="344" r:id="rId32"/>
    <p:sldId id="339" r:id="rId33"/>
    <p:sldId id="349" r:id="rId34"/>
    <p:sldId id="348" r:id="rId35"/>
    <p:sldId id="343" r:id="rId36"/>
    <p:sldId id="345" r:id="rId37"/>
    <p:sldId id="421" r:id="rId38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8000"/>
    <a:srgbClr val="0000FF"/>
    <a:srgbClr val="FF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34" autoAdjust="0"/>
    <p:restoredTop sz="94595" autoAdjust="0"/>
  </p:normalViewPr>
  <p:slideViewPr>
    <p:cSldViewPr>
      <p:cViewPr varScale="1">
        <p:scale>
          <a:sx n="68" d="100"/>
          <a:sy n="68" d="100"/>
        </p:scale>
        <p:origin x="1440" y="6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21048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 snapToObjects="1">
      <p:cViewPr varScale="1">
        <p:scale>
          <a:sx n="74" d="100"/>
          <a:sy n="74" d="100"/>
        </p:scale>
        <p:origin x="-3800" y="-120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Arial" charset="0"/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smtClean="0">
                <a:latin typeface="Arial" pitchFamily="34" charset="0"/>
              </a:defRPr>
            </a:lvl1pPr>
          </a:lstStyle>
          <a:p>
            <a:pPr>
              <a:defRPr/>
            </a:pPr>
            <a:fld id="{4EE95246-A7BD-4406-A059-82C856C77BD2}" type="datetimeFigureOut">
              <a:rPr lang="en-US"/>
              <a:pPr>
                <a:defRPr/>
              </a:pPr>
              <a:t>10/31/2018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Arial" charset="0"/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smtClean="0">
                <a:latin typeface="Arial" pitchFamily="34" charset="0"/>
              </a:defRPr>
            </a:lvl1pPr>
          </a:lstStyle>
          <a:p>
            <a:pPr>
              <a:defRPr/>
            </a:pPr>
            <a:fld id="{49C2211D-0014-4D9B-9793-22F086C1602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9754888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Arial" charset="0"/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smtClean="0">
                <a:latin typeface="Arial" pitchFamily="34" charset="0"/>
              </a:defRPr>
            </a:lvl1pPr>
          </a:lstStyle>
          <a:p>
            <a:pPr>
              <a:defRPr/>
            </a:pPr>
            <a:fld id="{0FD7E5FF-E026-4CD0-82D0-684AC0F8DA13}" type="datetimeFigureOut">
              <a:rPr lang="en-US"/>
              <a:pPr>
                <a:defRPr/>
              </a:pPr>
              <a:t>10/31/2018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Arial" charset="0"/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smtClean="0">
                <a:latin typeface="Arial" pitchFamily="34" charset="0"/>
              </a:defRPr>
            </a:lvl1pPr>
          </a:lstStyle>
          <a:p>
            <a:pPr>
              <a:defRPr/>
            </a:pPr>
            <a:fld id="{27E3ECA3-03D7-4A4A-BD3A-B0C2DA4E36A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4648008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ＭＳ Ｐゴシック" charset="0"/>
      </a:defRPr>
    </a:lvl1pPr>
    <a:lvl2pPr marL="4572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2pPr>
    <a:lvl3pPr marL="9144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3pPr>
    <a:lvl4pPr marL="13716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4pPr>
    <a:lvl5pPr marL="18288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3795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en-US" dirty="0">
                <a:ea typeface="ＭＳ Ｐゴシック" pitchFamily="34" charset="-128"/>
              </a:rPr>
              <a:t> </a:t>
            </a:r>
          </a:p>
        </p:txBody>
      </p:sp>
      <p:sp>
        <p:nvSpPr>
          <p:cNvPr id="33796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D473E7BD-0208-49A7-AE21-E602AB677A02}" type="slidenum">
              <a:rPr lang="en-US">
                <a:latin typeface="Arial" charset="0"/>
              </a:rPr>
              <a:pPr/>
              <a:t>1</a:t>
            </a:fld>
            <a:endParaRPr lang="en-US" dirty="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7548673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CA553160-5E6C-4EE6-9002-D36EB8F6761A}" type="slidenum">
              <a:rPr lang="en-US">
                <a:latin typeface="Arial" charset="0"/>
              </a:rPr>
              <a:pPr/>
              <a:t>11</a:t>
            </a:fld>
            <a:endParaRPr lang="en-US">
              <a:latin typeface="Arial" charset="0"/>
            </a:endParaRPr>
          </a:p>
        </p:txBody>
      </p:sp>
      <p:sp>
        <p:nvSpPr>
          <p:cNvPr id="399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9940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en-US" dirty="0">
                <a:latin typeface="Arial" charset="0"/>
                <a:ea typeface="ＭＳ Ｐゴシック" pitchFamily="34" charset="-128"/>
              </a:rPr>
              <a:t>  </a:t>
            </a:r>
          </a:p>
        </p:txBody>
      </p:sp>
    </p:spTree>
    <p:extLst>
      <p:ext uri="{BB962C8B-B14F-4D97-AF65-F5344CB8AC3E}">
        <p14:creationId xmlns:p14="http://schemas.microsoft.com/office/powerpoint/2010/main" val="163178345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6379593D-6AE4-46C0-858C-24362F86C1BE}" type="slidenum">
              <a:rPr lang="en-US">
                <a:latin typeface="Arial" charset="0"/>
              </a:rPr>
              <a:pPr/>
              <a:t>12</a:t>
            </a:fld>
            <a:endParaRPr lang="en-US">
              <a:latin typeface="Arial" charset="0"/>
            </a:endParaRPr>
          </a:p>
        </p:txBody>
      </p:sp>
      <p:sp>
        <p:nvSpPr>
          <p:cNvPr id="409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0964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en-US" dirty="0">
                <a:latin typeface="Arial" charset="0"/>
                <a:ea typeface="ＭＳ Ｐゴシック" pitchFamily="34" charset="-128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58671669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FF9C11DF-87E6-4D3E-841B-6487D00EE9C3}" type="slidenum">
              <a:rPr lang="en-US">
                <a:latin typeface="Arial" charset="0"/>
              </a:rPr>
              <a:pPr/>
              <a:t>13</a:t>
            </a:fld>
            <a:endParaRPr lang="en-US">
              <a:latin typeface="Arial" charset="0"/>
            </a:endParaRPr>
          </a:p>
        </p:txBody>
      </p:sp>
      <p:sp>
        <p:nvSpPr>
          <p:cNvPr id="419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1988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en-US" dirty="0">
                <a:latin typeface="Arial" charset="0"/>
                <a:ea typeface="ＭＳ Ｐゴシック" pitchFamily="34" charset="-128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89337861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9FBE9FB8-B476-4870-B5FD-575644A53F95}" type="slidenum">
              <a:rPr lang="en-US">
                <a:latin typeface="Arial" charset="0"/>
              </a:rPr>
              <a:pPr/>
              <a:t>14</a:t>
            </a:fld>
            <a:endParaRPr lang="en-US" dirty="0">
              <a:latin typeface="Arial" charset="0"/>
            </a:endParaRPr>
          </a:p>
        </p:txBody>
      </p:sp>
      <p:sp>
        <p:nvSpPr>
          <p:cNvPr id="430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3012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en-US" dirty="0">
                <a:latin typeface="Arial" charset="0"/>
                <a:ea typeface="ＭＳ Ｐゴシック" pitchFamily="34" charset="-128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65913543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A4A3241F-04CA-46D5-B9B0-C5486D02CADB}" type="slidenum">
              <a:rPr lang="en-US">
                <a:latin typeface="Arial" charset="0"/>
              </a:rPr>
              <a:pPr/>
              <a:t>15</a:t>
            </a:fld>
            <a:endParaRPr lang="en-US" dirty="0">
              <a:latin typeface="Arial" charset="0"/>
            </a:endParaRPr>
          </a:p>
        </p:txBody>
      </p:sp>
      <p:sp>
        <p:nvSpPr>
          <p:cNvPr id="440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4036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en-US" dirty="0">
                <a:latin typeface="Arial" charset="0"/>
                <a:ea typeface="ＭＳ Ｐゴシック" pitchFamily="34" charset="-128"/>
              </a:rPr>
              <a:t>   </a:t>
            </a:r>
          </a:p>
        </p:txBody>
      </p:sp>
    </p:spTree>
    <p:extLst>
      <p:ext uri="{BB962C8B-B14F-4D97-AF65-F5344CB8AC3E}">
        <p14:creationId xmlns:p14="http://schemas.microsoft.com/office/powerpoint/2010/main" val="362852812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A4A3241F-04CA-46D5-B9B0-C5486D02CADB}" type="slidenum">
              <a:rPr lang="en-US">
                <a:latin typeface="Arial" charset="0"/>
              </a:rPr>
              <a:pPr/>
              <a:t>16</a:t>
            </a:fld>
            <a:endParaRPr lang="en-US" dirty="0">
              <a:latin typeface="Arial" charset="0"/>
            </a:endParaRPr>
          </a:p>
        </p:txBody>
      </p:sp>
      <p:sp>
        <p:nvSpPr>
          <p:cNvPr id="440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4036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en-US" dirty="0">
                <a:latin typeface="Arial" charset="0"/>
                <a:ea typeface="ＭＳ Ｐゴシック" pitchFamily="34" charset="-128"/>
              </a:rPr>
              <a:t>   </a:t>
            </a:r>
          </a:p>
        </p:txBody>
      </p:sp>
    </p:spTree>
    <p:extLst>
      <p:ext uri="{BB962C8B-B14F-4D97-AF65-F5344CB8AC3E}">
        <p14:creationId xmlns:p14="http://schemas.microsoft.com/office/powerpoint/2010/main" val="18980526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 u="sng" dirty="0"/>
              <a:t>Participating Agreements:  </a:t>
            </a:r>
            <a:r>
              <a:rPr lang="en-US" sz="1200" b="1" u="sng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under two different aspects of the authority:</a:t>
            </a:r>
            <a:r>
              <a:rPr lang="en-US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i="1" u="sng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Forestry Protection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  This is the section where we focus on hazardous fuel reduction work, or other forestry related work.  </a:t>
            </a:r>
            <a:r>
              <a:rPr lang="en-US" sz="1200" b="1" i="1" u="sng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Job training/manpower development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  we have a number of these agreements with tribes to host their training programs, particularly when it comes to fire crews or other natural resource work.  </a:t>
            </a:r>
            <a:r>
              <a:rPr lang="en-US" sz="1200" b="1" u="sng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OTHER</a:t>
            </a:r>
            <a:r>
              <a:rPr lang="en-US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Agreements may include agreements like </a:t>
            </a:r>
            <a:r>
              <a:rPr lang="en-US" sz="1200" b="1" u="sng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Cooperative Fire Agreements</a:t>
            </a:r>
            <a:r>
              <a:rPr lang="en-US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A5C5143-EAC6-4DE5-99A5-366BD982E093}" type="slidenum">
              <a:rPr lang="en-US" smtClean="0"/>
              <a:pPr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0402624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A5C5143-EAC6-4DE5-99A5-366BD982E093}" type="slidenum">
              <a:rPr lang="en-US" smtClean="0"/>
              <a:pPr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245340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aseline="0" dirty="0"/>
              <a:t>Stewardship contracts – trade goods for services.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A5C5143-EAC6-4DE5-99A5-366BD982E093}" type="slidenum">
              <a:rPr lang="en-US" smtClean="0"/>
              <a:pPr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432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aseline="0" dirty="0"/>
              <a:t>Timber contract: money to Treasury; IRTC: retained receipts. </a:t>
            </a:r>
          </a:p>
          <a:p>
            <a:r>
              <a:rPr lang="en-US" baseline="0" dirty="0"/>
              <a:t>Service Stewardship contracts:  FS can utilize retained receipts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A5C5143-EAC6-4DE5-99A5-366BD982E093}" type="slidenum">
              <a:rPr lang="en-US" smtClean="0"/>
              <a:pPr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103863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4819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dirty="0">
              <a:latin typeface="Arial" charset="0"/>
              <a:ea typeface="ＭＳ Ｐゴシック" pitchFamily="34" charset="-128"/>
            </a:endParaRPr>
          </a:p>
        </p:txBody>
      </p:sp>
      <p:sp>
        <p:nvSpPr>
          <p:cNvPr id="34820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FF233BE0-C74D-47DA-954E-4D99B6A04DFA}" type="slidenum">
              <a:rPr lang="en-US">
                <a:latin typeface="Arial" charset="0"/>
              </a:rPr>
              <a:pPr/>
              <a:t>2</a:t>
            </a:fld>
            <a:endParaRPr lang="en-US" dirty="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47999346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A5C5143-EAC6-4DE5-99A5-366BD982E093}" type="slidenum">
              <a:rPr lang="en-US" smtClean="0"/>
              <a:pPr/>
              <a:t>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490752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7E3ECA3-03D7-4A4A-BD3A-B0C2DA4E36AD}" type="slidenum">
              <a:rPr lang="en-US" smtClean="0"/>
              <a:pPr>
                <a:defRPr/>
              </a:pPr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5344844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7E3ECA3-03D7-4A4A-BD3A-B0C2DA4E36AD}" type="slidenum">
              <a:rPr lang="en-US" smtClean="0"/>
              <a:pPr>
                <a:defRPr/>
              </a:pPr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344844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7E3ECA3-03D7-4A4A-BD3A-B0C2DA4E36AD}" type="slidenum">
              <a:rPr lang="en-US" smtClean="0"/>
              <a:pPr>
                <a:defRPr/>
              </a:pPr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344844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7E3ECA3-03D7-4A4A-BD3A-B0C2DA4E36AD}" type="slidenum">
              <a:rPr lang="en-US" smtClean="0"/>
              <a:pPr>
                <a:defRPr/>
              </a:pPr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344844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5843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en-US" dirty="0">
                <a:latin typeface="Arial" charset="0"/>
                <a:ea typeface="ＭＳ Ｐゴシック" pitchFamily="34" charset="-128"/>
              </a:rPr>
              <a:t>.</a:t>
            </a:r>
          </a:p>
        </p:txBody>
      </p:sp>
      <p:sp>
        <p:nvSpPr>
          <p:cNvPr id="3584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58299966-A41F-4577-849E-94B9D5B5652E}" type="slidenum">
              <a:rPr lang="en-US">
                <a:latin typeface="Arial" charset="0"/>
              </a:rPr>
              <a:pPr/>
              <a:t>8</a:t>
            </a:fld>
            <a:endParaRPr lang="en-US" dirty="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1250770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230044D0-4AE3-4051-8A01-47DBA8766C65}" type="slidenum">
              <a:rPr lang="en-US">
                <a:latin typeface="Arial" charset="0"/>
              </a:rPr>
              <a:pPr/>
              <a:t>9</a:t>
            </a:fld>
            <a:endParaRPr lang="en-US" dirty="0">
              <a:latin typeface="Arial" charset="0"/>
            </a:endParaRPr>
          </a:p>
        </p:txBody>
      </p:sp>
      <p:sp>
        <p:nvSpPr>
          <p:cNvPr id="37891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7892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en-US" dirty="0">
                <a:latin typeface="Arial" charset="0"/>
                <a:ea typeface="ＭＳ Ｐゴシック" pitchFamily="34" charset="-128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82216652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9ECD0EA6-5764-41A6-B3B9-1172BDE31667}" type="slidenum">
              <a:rPr lang="en-US">
                <a:latin typeface="Arial" charset="0"/>
              </a:rPr>
              <a:pPr/>
              <a:t>10</a:t>
            </a:fld>
            <a:endParaRPr lang="en-US">
              <a:latin typeface="Arial" charset="0"/>
            </a:endParaRPr>
          </a:p>
        </p:txBody>
      </p:sp>
      <p:sp>
        <p:nvSpPr>
          <p:cNvPr id="389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8916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en-US">
                <a:latin typeface="Arial" charset="0"/>
                <a:ea typeface="ＭＳ Ｐゴシック" pitchFamily="34" charset="-128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412720849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93776" y="3776472"/>
            <a:ext cx="7196328" cy="1470025"/>
          </a:xfrm>
        </p:spPr>
        <p:txBody>
          <a:bodyPr anchor="b"/>
          <a:lstStyle>
            <a:lvl1pPr algn="l" defTabSz="914400" rtl="0" eaLnBrk="1" latinLnBrk="0" hangingPunct="1">
              <a:spcBef>
                <a:spcPct val="0"/>
              </a:spcBef>
              <a:buNone/>
              <a:defRPr sz="4800" kern="1200">
                <a:solidFill>
                  <a:schemeClr val="tx2"/>
                </a:solidFill>
                <a:effectLst>
                  <a:outerShdw blurRad="50800" dist="25400" dir="2700000" algn="tl" rotWithShape="0">
                    <a:schemeClr val="bg1">
                      <a:alpha val="40000"/>
                    </a:scheme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93776" y="5257800"/>
            <a:ext cx="7196328" cy="987552"/>
          </a:xfrm>
        </p:spPr>
        <p:txBody>
          <a:bodyPr anchor="t" anchorCtr="0">
            <a:noAutofit/>
          </a:bodyPr>
          <a:lstStyle>
            <a:lvl1pPr marL="0" indent="0" algn="l" defTabSz="914400" rtl="0" eaLnBrk="1" latinLnBrk="0" hangingPunct="1">
              <a:spcBef>
                <a:spcPct val="0"/>
              </a:spcBef>
              <a:buFont typeface="Wingdings 2" pitchFamily="18" charset="2"/>
              <a:buNone/>
              <a:defRPr sz="1800" kern="1200">
                <a:solidFill>
                  <a:schemeClr val="tx2"/>
                </a:solidFill>
                <a:effectLst>
                  <a:outerShdw blurRad="50800" dist="25400" dir="2700000" algn="tl" rotWithShape="0">
                    <a:schemeClr val="bg1">
                      <a:alpha val="40000"/>
                    </a:schemeClr>
                  </a:outerShdw>
                </a:effectLst>
                <a:latin typeface="+mj-lt"/>
                <a:ea typeface="+mj-ea"/>
                <a:cs typeface="+mj-cs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May 24, 2016 TFPA Workshop                            st                       </a:t>
            </a: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5175" y="4267200"/>
            <a:ext cx="7612063" cy="1100138"/>
          </a:xfrm>
        </p:spPr>
        <p:txBody>
          <a:bodyPr anchor="b"/>
          <a:lstStyle>
            <a:lvl1pPr algn="ctr">
              <a:defRPr sz="4400" b="0">
                <a:solidFill>
                  <a:schemeClr val="bg1"/>
                </a:solidFill>
                <a:effectLst>
                  <a:outerShdw blurRad="63500" dist="50800" dir="2700000" algn="tl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21414040">
            <a:off x="1779080" y="450465"/>
            <a:ext cx="5486400" cy="3626214"/>
          </a:xfrm>
          <a:solidFill>
            <a:srgbClr val="FFFFFF">
              <a:shade val="85000"/>
            </a:srgbClr>
          </a:solidFill>
          <a:ln w="38100" cap="sq">
            <a:solidFill>
              <a:srgbClr val="FDFDFD"/>
            </a:solidFill>
            <a:miter lim="800000"/>
          </a:ln>
          <a:effectLst>
            <a:outerShdw blurRad="88900" dist="25400" dir="5400000" sx="101000" sy="101000" algn="t" rotWithShape="0">
              <a:prstClr val="black">
                <a:alpha val="50000"/>
              </a:prst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prstMaterial="matte">
            <a:bevelT w="22860" h="12700"/>
            <a:contourClr>
              <a:srgbClr val="FFFFFF"/>
            </a:contourClr>
          </a:sp3d>
        </p:spPr>
        <p:txBody>
          <a:bodyPr/>
          <a:lstStyle>
            <a:lvl1pPr marL="342900" indent="-342900" algn="l" defTabSz="914400" rtl="0" eaLnBrk="1" latinLnBrk="0" hangingPunct="1">
              <a:spcBef>
                <a:spcPts val="2000"/>
              </a:spcBef>
              <a:buFont typeface="Wingdings 2" pitchFamily="18" charset="2"/>
              <a:buNone/>
              <a:defRPr sz="1800" kern="1200">
                <a:solidFill>
                  <a:schemeClr val="bg1"/>
                </a:solidFill>
                <a:effectLst>
                  <a:outerShdw blurRad="63500" dist="50800" dir="2700000" algn="tl" rotWithShape="0">
                    <a:prstClr val="black">
                      <a:alpha val="5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/>
              <a:t>Drag picture to placeholder or click icon to add</a:t>
            </a:r>
            <a:endParaRPr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5175" y="5443538"/>
            <a:ext cx="7612063" cy="804862"/>
          </a:xfrm>
        </p:spPr>
        <p:txBody>
          <a:bodyPr/>
          <a:lstStyle>
            <a:lvl1pPr marL="0" indent="0" algn="ctr">
              <a:spcBef>
                <a:spcPts val="300"/>
              </a:spcBef>
              <a:buNone/>
              <a:defRPr sz="1800">
                <a:effectLst>
                  <a:outerShdw blurRad="63500" dist="50800" dir="2700000" algn="tl" rotWithShape="0">
                    <a:prstClr val="black">
                      <a:alpha val="50000"/>
                    </a:prstClr>
                  </a:outerShdw>
                </a:effectLst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May 24, 2016 TFPA Workshop                            st                       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89CB84B4-4084-4B97-8F02-16FE2B0A20D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 Pictures with Caption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8946" y="381000"/>
            <a:ext cx="3250360" cy="1631950"/>
          </a:xfrm>
        </p:spPr>
        <p:txBody>
          <a:bodyPr anchor="b"/>
          <a:lstStyle>
            <a:lvl1pPr algn="ctr">
              <a:defRPr sz="3600" b="0"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8946" y="2084389"/>
            <a:ext cx="3250360" cy="3935412"/>
          </a:xfrm>
        </p:spPr>
        <p:txBody>
          <a:bodyPr anchor="t" anchorCtr="0">
            <a:noAutofit/>
          </a:bodyPr>
          <a:lstStyle>
            <a:lvl1pPr marL="0" indent="0" algn="ctr" defTabSz="914400" rtl="0" eaLnBrk="1" latinLnBrk="0" hangingPunct="1">
              <a:spcBef>
                <a:spcPts val="600"/>
              </a:spcBef>
              <a:buNone/>
              <a:defRPr sz="1800" b="0" kern="1200">
                <a:solidFill>
                  <a:schemeClr val="tx2"/>
                </a:solidFill>
                <a:effectLst>
                  <a:outerShdw blurRad="50800" dist="25400" dir="2700000" algn="tl" rotWithShape="0">
                    <a:schemeClr val="bg1">
                      <a:alpha val="40000"/>
                    </a:schemeClr>
                  </a:outerShdw>
                </a:effectLst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Picture Placeholder 7"/>
          <p:cNvSpPr>
            <a:spLocks noGrp="1"/>
          </p:cNvSpPr>
          <p:nvPr>
            <p:ph type="pic" sz="quarter" idx="14"/>
          </p:nvPr>
        </p:nvSpPr>
        <p:spPr>
          <a:xfrm rot="307655">
            <a:off x="4082874" y="3187732"/>
            <a:ext cx="4141140" cy="2881378"/>
          </a:xfrm>
          <a:solidFill>
            <a:srgbClr val="FFFFFF">
              <a:shade val="85000"/>
            </a:srgbClr>
          </a:solidFill>
          <a:ln w="38100" cap="sq">
            <a:solidFill>
              <a:srgbClr val="FDFDFD"/>
            </a:solidFill>
            <a:miter lim="800000"/>
          </a:ln>
          <a:effectLst>
            <a:outerShdw blurRad="88900" dist="25400" dir="7200000" sx="101000" sy="101000" algn="t" rotWithShape="0">
              <a:prstClr val="black">
                <a:alpha val="50000"/>
              </a:prst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prstMaterial="matte">
            <a:bevelT w="22860" h="12700"/>
            <a:contourClr>
              <a:srgbClr val="FFFFFF"/>
            </a:contourClr>
          </a:sp3d>
        </p:spPr>
        <p:txBody>
          <a:bodyPr/>
          <a:lstStyle>
            <a:lvl1pPr>
              <a:buNone/>
              <a:defRPr sz="1800"/>
            </a:lvl1pPr>
          </a:lstStyle>
          <a:p>
            <a:pPr lvl="0"/>
            <a:r>
              <a:rPr lang="en-US" noProof="0"/>
              <a:t>Drag picture to placeholder or click icon to add</a:t>
            </a:r>
            <a:endParaRPr noProof="0"/>
          </a:p>
        </p:txBody>
      </p:sp>
      <p:sp>
        <p:nvSpPr>
          <p:cNvPr id="8" name="Picture Placeholder 7"/>
          <p:cNvSpPr>
            <a:spLocks noGrp="1"/>
          </p:cNvSpPr>
          <p:nvPr>
            <p:ph type="pic" sz="quarter" idx="13"/>
          </p:nvPr>
        </p:nvSpPr>
        <p:spPr>
          <a:xfrm rot="21414752">
            <a:off x="4623469" y="338031"/>
            <a:ext cx="4141140" cy="2881378"/>
          </a:xfrm>
          <a:solidFill>
            <a:srgbClr val="FFFFFF">
              <a:shade val="85000"/>
            </a:srgbClr>
          </a:solidFill>
          <a:ln w="38100" cap="sq">
            <a:solidFill>
              <a:srgbClr val="FDFDFD"/>
            </a:solidFill>
            <a:miter lim="800000"/>
          </a:ln>
          <a:effectLst>
            <a:outerShdw blurRad="88900" dist="25400" dir="5400000" sx="101000" sy="101000" algn="t" rotWithShape="0">
              <a:prstClr val="black">
                <a:alpha val="50000"/>
              </a:prst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prstMaterial="matte">
            <a:bevelT w="22860" h="12700"/>
            <a:contourClr>
              <a:srgbClr val="FFFFFF"/>
            </a:contourClr>
          </a:sp3d>
        </p:spPr>
        <p:txBody>
          <a:bodyPr/>
          <a:lstStyle>
            <a:lvl1pPr>
              <a:buNone/>
              <a:defRPr sz="1800"/>
            </a:lvl1pPr>
          </a:lstStyle>
          <a:p>
            <a:pPr lvl="0"/>
            <a:r>
              <a:rPr lang="en-US" noProof="0"/>
              <a:t>Drag picture to placeholder or click icon to add</a:t>
            </a:r>
            <a:endParaRPr noProof="0"/>
          </a:p>
        </p:txBody>
      </p:sp>
      <p:sp>
        <p:nvSpPr>
          <p:cNvPr id="6" name="Date Placeholder 4"/>
          <p:cNvSpPr>
            <a:spLocks noGrp="1"/>
          </p:cNvSpPr>
          <p:nvPr>
            <p:ph type="dt" sz="half" idx="15"/>
          </p:nvPr>
        </p:nvSpPr>
        <p:spPr>
          <a:xfrm>
            <a:off x="4495800" y="6356350"/>
            <a:ext cx="1143000" cy="365125"/>
          </a:xfrm>
        </p:spPr>
        <p:txBody>
          <a:bodyPr/>
          <a:lstStyle>
            <a:lvl1pPr algn="l"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Footer Placeholder 5"/>
          <p:cNvSpPr>
            <a:spLocks noGrp="1"/>
          </p:cNvSpPr>
          <p:nvPr>
            <p:ph type="ftr" sz="quarter" idx="16"/>
          </p:nvPr>
        </p:nvSpPr>
        <p:spPr>
          <a:xfrm>
            <a:off x="5791200" y="6356350"/>
            <a:ext cx="2895600" cy="365125"/>
          </a:xfrm>
        </p:spPr>
        <p:txBody>
          <a:bodyPr/>
          <a:lstStyle>
            <a:lvl1pPr algn="r">
              <a:defRPr/>
            </a:lvl1pPr>
          </a:lstStyle>
          <a:p>
            <a:pPr>
              <a:defRPr/>
            </a:pPr>
            <a:r>
              <a:rPr lang="en-US"/>
              <a:t>May 24, 2016 TFPA Workshop                            st                       </a:t>
            </a:r>
          </a:p>
        </p:txBody>
      </p:sp>
      <p:sp>
        <p:nvSpPr>
          <p:cNvPr id="10" name="Slide Number Placeholder 6"/>
          <p:cNvSpPr>
            <a:spLocks noGrp="1"/>
          </p:cNvSpPr>
          <p:nvPr>
            <p:ph type="sldNum" sz="quarter" idx="17"/>
          </p:nvPr>
        </p:nvSpPr>
        <p:spPr>
          <a:xfrm>
            <a:off x="1966913" y="6356350"/>
            <a:ext cx="533400" cy="365125"/>
          </a:xfrm>
        </p:spPr>
        <p:txBody>
          <a:bodyPr/>
          <a:lstStyle>
            <a:lvl1pPr>
              <a:defRPr smtClean="0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fld id="{E59E1996-320E-47F3-8A68-C7E985063BC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May 24, 2016 TFPA Workshop                            st                      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0B26346-A34C-4E17-989E-3853F94FC73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20000" y="457200"/>
            <a:ext cx="1497106" cy="581025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96888" y="457200"/>
            <a:ext cx="6513511" cy="5810250"/>
          </a:xfrm>
        </p:spPr>
        <p:txBody>
          <a:bodyPr vert="eaVert"/>
          <a:lstStyle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May 24, 2016 TFPA Workshop                            st                      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247AB511-B08C-4F26-B7A7-9949AABE5F2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May 24, 2016 TFPA Workshop                            st                      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853C236-D56A-4538-9328-CC023650AC2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 with Picture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96889" y="3774328"/>
            <a:ext cx="7199311" cy="1470025"/>
          </a:xfrm>
        </p:spPr>
        <p:txBody>
          <a:bodyPr anchor="b"/>
          <a:lstStyle>
            <a:lvl1pPr algn="l">
              <a:defRPr sz="4800"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96888" y="5257800"/>
            <a:ext cx="7199312" cy="990600"/>
          </a:xfrm>
        </p:spPr>
        <p:txBody>
          <a:bodyPr anchor="t" anchorCtr="0">
            <a:noAutofit/>
          </a:bodyPr>
          <a:lstStyle>
            <a:lvl1pPr marL="0" indent="0" algn="l" defTabSz="914400" rtl="0" eaLnBrk="1" latinLnBrk="0" hangingPunct="1">
              <a:spcBef>
                <a:spcPct val="0"/>
              </a:spcBef>
              <a:buNone/>
              <a:defRPr sz="1800" kern="1200">
                <a:solidFill>
                  <a:schemeClr val="tx2"/>
                </a:solidFill>
                <a:effectLst>
                  <a:outerShdw blurRad="50800" dist="25400" dir="2700000" algn="tl" rotWithShape="0">
                    <a:schemeClr val="bg1">
                      <a:alpha val="40000"/>
                    </a:schemeClr>
                  </a:outerShdw>
                </a:effectLst>
                <a:latin typeface="+mj-lt"/>
                <a:ea typeface="+mj-ea"/>
                <a:cs typeface="+mj-cs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dirty="0"/>
          </a:p>
        </p:txBody>
      </p:sp>
      <p:sp>
        <p:nvSpPr>
          <p:cNvPr id="8" name="Picture Placeholder 7"/>
          <p:cNvSpPr>
            <a:spLocks noGrp="1"/>
          </p:cNvSpPr>
          <p:nvPr>
            <p:ph type="pic" sz="quarter" idx="12"/>
          </p:nvPr>
        </p:nvSpPr>
        <p:spPr>
          <a:xfrm rot="504148">
            <a:off x="4493544" y="555043"/>
            <a:ext cx="4142460" cy="3085398"/>
          </a:xfrm>
          <a:solidFill>
            <a:srgbClr val="FFFFFF">
              <a:shade val="85000"/>
            </a:srgbClr>
          </a:solidFill>
          <a:ln w="38100" cap="sq">
            <a:solidFill>
              <a:srgbClr val="FDFDFD"/>
            </a:solidFill>
            <a:miter lim="800000"/>
          </a:ln>
          <a:effectLst>
            <a:outerShdw blurRad="57150" dist="37500" dir="7560000" sy="98000" kx="110000" ky="200000" algn="tl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prstMaterial="matte">
            <a:bevelT w="22860" h="12700"/>
            <a:contourClr>
              <a:srgbClr val="FFFFFF"/>
            </a:contourClr>
          </a:sp3d>
        </p:spPr>
        <p:txBody>
          <a:bodyPr/>
          <a:lstStyle>
            <a:lvl1pPr>
              <a:buNone/>
              <a:defRPr sz="1800"/>
            </a:lvl1pPr>
          </a:lstStyle>
          <a:p>
            <a:pPr lvl="0"/>
            <a:r>
              <a:rPr lang="en-US" noProof="0"/>
              <a:t>Drag picture to placeholder or click icon to add</a:t>
            </a:r>
            <a:endParaRPr noProof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3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May 24, 2016 TFPA Workshop                            st                       </a:t>
            </a: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5175" y="2236694"/>
            <a:ext cx="7612063" cy="1362075"/>
          </a:xfrm>
        </p:spPr>
        <p:txBody>
          <a:bodyPr anchor="b"/>
          <a:lstStyle>
            <a:lvl1pPr algn="ctr" defTabSz="914400" rtl="0" eaLnBrk="1" latinLnBrk="0" hangingPunct="1">
              <a:spcBef>
                <a:spcPct val="0"/>
              </a:spcBef>
              <a:buNone/>
              <a:defRPr sz="4800" kern="1200">
                <a:solidFill>
                  <a:schemeClr val="tx2"/>
                </a:solidFill>
                <a:effectLst>
                  <a:outerShdw blurRad="50800" dist="25400" dir="2700000" algn="tl" rotWithShape="0">
                    <a:schemeClr val="bg1">
                      <a:alpha val="40000"/>
                    </a:scheme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5175" y="3617259"/>
            <a:ext cx="7612063" cy="1500187"/>
          </a:xfrm>
        </p:spPr>
        <p:txBody>
          <a:bodyPr anchor="t" anchorCtr="0">
            <a:noAutofit/>
          </a:bodyPr>
          <a:lstStyle>
            <a:lvl1pPr marL="0" indent="0" algn="ctr" defTabSz="914400" rtl="0" eaLnBrk="1" latinLnBrk="0" hangingPunct="1">
              <a:spcBef>
                <a:spcPct val="0"/>
              </a:spcBef>
              <a:buNone/>
              <a:defRPr sz="1800" kern="1200">
                <a:solidFill>
                  <a:schemeClr val="tx2"/>
                </a:solidFill>
                <a:effectLst>
                  <a:outerShdw blurRad="50800" dist="25400" dir="2700000" algn="tl" rotWithShape="0">
                    <a:schemeClr val="bg1">
                      <a:alpha val="40000"/>
                    </a:schemeClr>
                  </a:outerShdw>
                </a:effectLst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May 24, 2016 TFPA Workshop                            st                      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63D202F7-3D09-455E-A729-68E11241BF5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5174" y="79468"/>
            <a:ext cx="7612063" cy="1417638"/>
          </a:xfrm>
        </p:spPr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5175" y="2084388"/>
            <a:ext cx="3657600" cy="4183062"/>
          </a:xfrm>
        </p:spPr>
        <p:txBody>
          <a:bodyPr/>
          <a:lstStyle>
            <a:lvl1pPr>
              <a:defRPr sz="2800"/>
            </a:lvl1pPr>
            <a:lvl2pPr>
              <a:defRPr sz="2800"/>
            </a:lvl2pPr>
            <a:lvl3pPr>
              <a:defRPr sz="2800"/>
            </a:lvl3pPr>
            <a:lvl4pPr>
              <a:defRPr sz="2800"/>
            </a:lvl4pPr>
            <a:lvl5pPr>
              <a:defRPr sz="1800"/>
            </a:lvl5pPr>
            <a:lvl6pPr marL="2055813" indent="-344488">
              <a:defRPr sz="1800"/>
            </a:lvl6pPr>
            <a:lvl7pPr marL="2055813" indent="-344488">
              <a:defRPr sz="1800"/>
            </a:lvl7pPr>
            <a:lvl8pPr marL="2055813" indent="-344488">
              <a:defRPr sz="1800"/>
            </a:lvl8pPr>
            <a:lvl9pPr marL="2055813" indent="-344488"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19637" y="2084388"/>
            <a:ext cx="3657600" cy="4183062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 marL="2055813" indent="-344488">
              <a:defRPr sz="1800"/>
            </a:lvl6pPr>
            <a:lvl7pPr marL="2055813" indent="-344488">
              <a:defRPr sz="1800"/>
            </a:lvl7pPr>
            <a:lvl8pPr marL="2055813" indent="-344488">
              <a:defRPr sz="1800"/>
            </a:lvl8pPr>
            <a:lvl9pPr marL="2055813" indent="-344488"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May 24, 2016 TFPA Workshop                            st                       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C3900A4-668D-4DEC-92F0-52A597A1A94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5174" y="79468"/>
            <a:ext cx="7612063" cy="1417638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5174" y="1687512"/>
            <a:ext cx="3657600" cy="903288"/>
          </a:xfrm>
        </p:spPr>
        <p:txBody>
          <a:bodyPr anchor="ctr" anchorCtr="0">
            <a:noAutofit/>
          </a:bodyPr>
          <a:lstStyle>
            <a:lvl1pPr marL="0" indent="0" algn="ctr">
              <a:spcBef>
                <a:spcPts val="0"/>
              </a:spcBef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65174" y="2649071"/>
            <a:ext cx="3657600" cy="360829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 marL="2055813" indent="-344488">
              <a:defRPr sz="1600"/>
            </a:lvl6pPr>
            <a:lvl7pPr marL="2055813" indent="-344488">
              <a:defRPr sz="1600"/>
            </a:lvl7pPr>
            <a:lvl8pPr marL="2055813" indent="-344488">
              <a:defRPr sz="1600"/>
            </a:lvl8pPr>
            <a:lvl9pPr marL="2055813" indent="-344488"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19637" y="1687512"/>
            <a:ext cx="3657600" cy="903288"/>
          </a:xfrm>
        </p:spPr>
        <p:txBody>
          <a:bodyPr anchor="ctr" anchorCtr="0">
            <a:noAutofit/>
          </a:bodyPr>
          <a:lstStyle>
            <a:lvl1pPr marL="0" indent="0" algn="ctr">
              <a:spcBef>
                <a:spcPts val="0"/>
              </a:spcBef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19637" y="2649071"/>
            <a:ext cx="3657600" cy="360829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 marL="2055813" indent="-344488">
              <a:defRPr sz="1600"/>
            </a:lvl6pPr>
            <a:lvl7pPr marL="2055813" indent="-344488">
              <a:defRPr sz="1600"/>
            </a:lvl7pPr>
            <a:lvl8pPr marL="2055813" indent="-344488">
              <a:defRPr sz="1600"/>
            </a:lvl8pPr>
            <a:lvl9pPr marL="2055813" indent="-344488"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May 24, 2016 TFPA Workshop                            st                       </a:t>
            </a: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D9DF59B-0AA7-4AA7-B339-25C2B22E57D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May 24, 2016 TFPA Workshop                            st                       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D8A0EDF-3E63-472D-8DD3-C5502146487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May 24, 2016 TFPA Workshop                            st                      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4FE51BF6-5494-42D3-8B97-E3D9580C178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8946" y="381000"/>
            <a:ext cx="3250360" cy="1631950"/>
          </a:xfrm>
        </p:spPr>
        <p:txBody>
          <a:bodyPr anchor="b"/>
          <a:lstStyle>
            <a:lvl1pPr algn="ctr">
              <a:defRPr sz="3600" b="0"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95800" y="381000"/>
            <a:ext cx="4149725" cy="5886450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8946" y="2084389"/>
            <a:ext cx="3250360" cy="3935412"/>
          </a:xfrm>
        </p:spPr>
        <p:txBody>
          <a:bodyPr anchor="t" anchorCtr="0">
            <a:noAutofit/>
          </a:bodyPr>
          <a:lstStyle>
            <a:lvl1pPr marL="0" indent="0" algn="ctr" defTabSz="914400" rtl="0" eaLnBrk="1" latinLnBrk="0" hangingPunct="1">
              <a:spcBef>
                <a:spcPts val="600"/>
              </a:spcBef>
              <a:buNone/>
              <a:defRPr sz="1800" b="0" kern="1200">
                <a:solidFill>
                  <a:schemeClr val="tx2"/>
                </a:solidFill>
                <a:effectLst>
                  <a:outerShdw blurRad="50800" dist="25400" dir="2700000" algn="tl" rotWithShape="0">
                    <a:schemeClr val="bg1">
                      <a:alpha val="40000"/>
                    </a:schemeClr>
                  </a:outerShdw>
                </a:effectLst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495800" y="6356350"/>
            <a:ext cx="1143000" cy="365125"/>
          </a:xfrm>
        </p:spPr>
        <p:txBody>
          <a:bodyPr/>
          <a:lstStyle>
            <a:lvl1pPr algn="l"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5791200" y="6356350"/>
            <a:ext cx="2895600" cy="365125"/>
          </a:xfrm>
        </p:spPr>
        <p:txBody>
          <a:bodyPr/>
          <a:lstStyle>
            <a:lvl1pPr algn="r">
              <a:defRPr/>
            </a:lvl1pPr>
          </a:lstStyle>
          <a:p>
            <a:pPr>
              <a:defRPr/>
            </a:pPr>
            <a:r>
              <a:rPr lang="en-US"/>
              <a:t>May 24, 2016 TFPA Workshop                            st                       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966913" y="6356350"/>
            <a:ext cx="533400" cy="365125"/>
          </a:xfrm>
        </p:spPr>
        <p:txBody>
          <a:bodyPr/>
          <a:lstStyle>
            <a:lvl1pPr>
              <a:defRPr smtClean="0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fld id="{F15EDCE5-C587-477A-A1CC-5D631B8D113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5175" y="79375"/>
            <a:ext cx="7612063" cy="1417638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Autofit/>
          </a:bodyPr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5175" y="2070100"/>
            <a:ext cx="7612063" cy="41830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445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r>
              <a:rPr lang="en-US"/>
              <a:t>May 24, 2016 TFPA Workshop                            st                      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305300" y="6356350"/>
            <a:ext cx="5334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>
              <a:defRPr sz="1200" smtClean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fld id="{DDD49E3C-381F-4C21-AAB9-67F4444FE9C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467" r:id="rId1"/>
    <p:sldLayoutId id="2147484462" r:id="rId2"/>
    <p:sldLayoutId id="2147484468" r:id="rId3"/>
    <p:sldLayoutId id="2147484469" r:id="rId4"/>
    <p:sldLayoutId id="2147484463" r:id="rId5"/>
    <p:sldLayoutId id="2147484464" r:id="rId6"/>
    <p:sldLayoutId id="2147484465" r:id="rId7"/>
    <p:sldLayoutId id="2147484470" r:id="rId8"/>
    <p:sldLayoutId id="2147484471" r:id="rId9"/>
    <p:sldLayoutId id="2147484472" r:id="rId10"/>
    <p:sldLayoutId id="2147484473" r:id="rId11"/>
    <p:sldLayoutId id="2147484466" r:id="rId12"/>
    <p:sldLayoutId id="2147484474" r:id="rId13"/>
  </p:sldLayoutIdLst>
  <p:hf sldNum="0" hd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800" kern="1200">
          <a:solidFill>
            <a:schemeClr val="tx2"/>
          </a:solidFill>
          <a:effectLst>
            <a:outerShdw blurRad="50800" dist="25400" dir="2700000" algn="tl" rotWithShape="0">
              <a:schemeClr val="bg1">
                <a:alpha val="40000"/>
              </a:schemeClr>
            </a:outerShdw>
          </a:effectLst>
          <a:latin typeface="+mj-lt"/>
          <a:ea typeface="ＭＳ Ｐゴシック" charset="0"/>
          <a:cs typeface="ＭＳ Ｐゴシック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800">
          <a:solidFill>
            <a:schemeClr val="tx2"/>
          </a:solidFill>
          <a:latin typeface="Calibri" charset="0"/>
          <a:ea typeface="ＭＳ Ｐゴシック" charset="0"/>
          <a:cs typeface="ＭＳ Ｐゴシック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800">
          <a:solidFill>
            <a:schemeClr val="tx2"/>
          </a:solidFill>
          <a:latin typeface="Calibri" charset="0"/>
          <a:ea typeface="ＭＳ Ｐゴシック" charset="0"/>
          <a:cs typeface="ＭＳ Ｐゴシック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800">
          <a:solidFill>
            <a:schemeClr val="tx2"/>
          </a:solidFill>
          <a:latin typeface="Calibri" charset="0"/>
          <a:ea typeface="ＭＳ Ｐゴシック" charset="0"/>
          <a:cs typeface="ＭＳ Ｐゴシック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800">
          <a:solidFill>
            <a:schemeClr val="tx2"/>
          </a:solidFill>
          <a:latin typeface="Calibri" charset="0"/>
          <a:ea typeface="ＭＳ Ｐゴシック" charset="0"/>
          <a:cs typeface="ＭＳ Ｐゴシック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800">
          <a:solidFill>
            <a:schemeClr val="tx2"/>
          </a:solidFill>
          <a:latin typeface="Calibri" charset="0"/>
          <a:ea typeface="ＭＳ Ｐゴシック" charset="0"/>
          <a:cs typeface="ＭＳ Ｐゴシック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800">
          <a:solidFill>
            <a:schemeClr val="tx2"/>
          </a:solidFill>
          <a:latin typeface="Calibri" charset="0"/>
          <a:ea typeface="ＭＳ Ｐゴシック" charset="0"/>
          <a:cs typeface="ＭＳ Ｐゴシック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800">
          <a:solidFill>
            <a:schemeClr val="tx2"/>
          </a:solidFill>
          <a:latin typeface="Calibri" charset="0"/>
          <a:ea typeface="ＭＳ Ｐゴシック" charset="0"/>
          <a:cs typeface="ＭＳ Ｐゴシック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800">
          <a:solidFill>
            <a:schemeClr val="tx2"/>
          </a:solidFill>
          <a:latin typeface="Calibri" charset="0"/>
          <a:ea typeface="ＭＳ Ｐゴシック" charset="0"/>
          <a:cs typeface="ＭＳ Ｐゴシック" charset="0"/>
        </a:defRPr>
      </a:lvl9pPr>
    </p:titleStyle>
    <p:bodyStyle>
      <a:lvl1pPr marL="342900" indent="-342900" algn="l" rtl="0" eaLnBrk="0" fontAlgn="base" hangingPunct="0">
        <a:spcBef>
          <a:spcPts val="2000"/>
        </a:spcBef>
        <a:spcAft>
          <a:spcPct val="0"/>
        </a:spcAft>
        <a:buFont typeface="Wingdings 2" pitchFamily="18" charset="2"/>
        <a:buChar char=""/>
        <a:defRPr sz="2400" kern="1200">
          <a:solidFill>
            <a:schemeClr val="bg1"/>
          </a:solidFill>
          <a:effectLst>
            <a:outerShdw blurRad="63500" dist="50800" dir="2700000" algn="tl" rotWithShape="0">
              <a:prstClr val="black">
                <a:alpha val="50000"/>
              </a:prstClr>
            </a:outerShdw>
          </a:effectLst>
          <a:latin typeface="+mn-lt"/>
          <a:ea typeface="ＭＳ Ｐゴシック" charset="0"/>
          <a:cs typeface="ＭＳ Ｐゴシック" charset="0"/>
        </a:defRPr>
      </a:lvl1pPr>
      <a:lvl2pPr marL="685800" indent="-336550" algn="l" rtl="0" eaLnBrk="0" fontAlgn="base" hangingPunct="0">
        <a:spcBef>
          <a:spcPts val="600"/>
        </a:spcBef>
        <a:spcAft>
          <a:spcPct val="0"/>
        </a:spcAft>
        <a:buFont typeface="Wingdings 2" pitchFamily="18" charset="2"/>
        <a:buChar char=""/>
        <a:defRPr sz="2200" kern="1200">
          <a:solidFill>
            <a:schemeClr val="bg1"/>
          </a:solidFill>
          <a:effectLst>
            <a:outerShdw blurRad="63500" dist="50800" dir="2700000" algn="tl" rotWithShape="0">
              <a:prstClr val="black">
                <a:alpha val="50000"/>
              </a:prstClr>
            </a:outerShdw>
          </a:effectLst>
          <a:latin typeface="+mn-lt"/>
          <a:ea typeface="ＭＳ Ｐゴシック" charset="0"/>
          <a:cs typeface="+mn-cs"/>
        </a:defRPr>
      </a:lvl2pPr>
      <a:lvl3pPr marL="1035050" indent="-349250" algn="l" rtl="0" eaLnBrk="0" fontAlgn="base" hangingPunct="0">
        <a:spcBef>
          <a:spcPts val="600"/>
        </a:spcBef>
        <a:spcAft>
          <a:spcPct val="0"/>
        </a:spcAft>
        <a:buFont typeface="Wingdings 2" pitchFamily="18" charset="2"/>
        <a:buChar char=""/>
        <a:defRPr sz="2000" kern="1200">
          <a:solidFill>
            <a:schemeClr val="bg1"/>
          </a:solidFill>
          <a:effectLst>
            <a:outerShdw blurRad="63500" dist="50800" dir="2700000" algn="tl" rotWithShape="0">
              <a:prstClr val="black">
                <a:alpha val="50000"/>
              </a:prstClr>
            </a:outerShdw>
          </a:effectLst>
          <a:latin typeface="+mn-lt"/>
          <a:ea typeface="ＭＳ Ｐゴシック" charset="0"/>
          <a:cs typeface="+mn-cs"/>
        </a:defRPr>
      </a:lvl3pPr>
      <a:lvl4pPr marL="1371600" indent="-336550" algn="l" rtl="0" eaLnBrk="0" fontAlgn="base" hangingPunct="0">
        <a:spcBef>
          <a:spcPts val="600"/>
        </a:spcBef>
        <a:spcAft>
          <a:spcPct val="0"/>
        </a:spcAft>
        <a:buFont typeface="Wingdings 2" pitchFamily="18" charset="2"/>
        <a:buChar char=""/>
        <a:defRPr kern="1200">
          <a:solidFill>
            <a:schemeClr val="bg1"/>
          </a:solidFill>
          <a:effectLst>
            <a:outerShdw blurRad="63500" dist="50800" dir="2700000" algn="tl" rotWithShape="0">
              <a:prstClr val="black">
                <a:alpha val="50000"/>
              </a:prstClr>
            </a:outerShdw>
          </a:effectLst>
          <a:latin typeface="+mn-lt"/>
          <a:ea typeface="ＭＳ Ｐゴシック" charset="0"/>
          <a:cs typeface="+mn-cs"/>
        </a:defRPr>
      </a:lvl4pPr>
      <a:lvl5pPr marL="1720850" indent="-349250" algn="l" rtl="0" eaLnBrk="0" fontAlgn="base" hangingPunct="0">
        <a:spcBef>
          <a:spcPts val="600"/>
        </a:spcBef>
        <a:spcAft>
          <a:spcPct val="0"/>
        </a:spcAft>
        <a:buFont typeface="Wingdings 2" pitchFamily="18" charset="2"/>
        <a:buChar char=""/>
        <a:defRPr kern="1200">
          <a:solidFill>
            <a:schemeClr val="bg1"/>
          </a:solidFill>
          <a:effectLst>
            <a:outerShdw blurRad="63500" dist="50800" dir="2700000" algn="tl" rotWithShape="0">
              <a:prstClr val="black">
                <a:alpha val="50000"/>
              </a:prstClr>
            </a:outerShdw>
          </a:effectLst>
          <a:latin typeface="+mn-lt"/>
          <a:ea typeface="ＭＳ Ｐゴシック" charset="0"/>
          <a:cs typeface="+mn-cs"/>
        </a:defRPr>
      </a:lvl5pPr>
      <a:lvl6pPr marL="2055813" indent="-344488" algn="l" defTabSz="914400" rtl="0" eaLnBrk="1" latinLnBrk="0" hangingPunct="1">
        <a:spcBef>
          <a:spcPct val="20000"/>
        </a:spcBef>
        <a:buFont typeface="Wingdings 2" pitchFamily="18" charset="2"/>
        <a:buChar char=""/>
        <a:defRPr lang="en-US" sz="1800" kern="1200" dirty="0" smtClean="0">
          <a:solidFill>
            <a:schemeClr val="bg1"/>
          </a:solidFill>
          <a:effectLst>
            <a:outerShdw blurRad="63500" dist="50800" dir="2700000" algn="tl" rotWithShape="0">
              <a:prstClr val="black">
                <a:alpha val="50000"/>
              </a:prstClr>
            </a:outerShdw>
          </a:effectLst>
          <a:latin typeface="+mn-lt"/>
          <a:ea typeface="+mn-ea"/>
          <a:cs typeface="+mn-cs"/>
        </a:defRPr>
      </a:lvl6pPr>
      <a:lvl7pPr marL="2398713" indent="-344488" algn="l" defTabSz="914400" rtl="0" eaLnBrk="1" latinLnBrk="0" hangingPunct="1">
        <a:spcBef>
          <a:spcPct val="20000"/>
        </a:spcBef>
        <a:buFont typeface="Wingdings 2" pitchFamily="18" charset="2"/>
        <a:buChar char=""/>
        <a:defRPr lang="en-US" sz="1800" kern="1200" dirty="0" smtClean="0">
          <a:solidFill>
            <a:schemeClr val="bg1"/>
          </a:solidFill>
          <a:effectLst>
            <a:outerShdw blurRad="63500" dist="50800" dir="2700000" algn="tl" rotWithShape="0">
              <a:prstClr val="black">
                <a:alpha val="50000"/>
              </a:prstClr>
            </a:outerShdw>
          </a:effectLst>
          <a:latin typeface="+mn-lt"/>
          <a:ea typeface="+mn-ea"/>
          <a:cs typeface="+mn-cs"/>
        </a:defRPr>
      </a:lvl7pPr>
      <a:lvl8pPr marL="2743200" indent="-344488" algn="l" defTabSz="914400" rtl="0" eaLnBrk="1" latinLnBrk="0" hangingPunct="1">
        <a:spcBef>
          <a:spcPct val="20000"/>
        </a:spcBef>
        <a:buFont typeface="Wingdings 2" pitchFamily="18" charset="2"/>
        <a:buChar char=""/>
        <a:defRPr lang="en-US" sz="1800" kern="1200" dirty="0" smtClean="0">
          <a:solidFill>
            <a:schemeClr val="bg1"/>
          </a:solidFill>
          <a:effectLst>
            <a:outerShdw blurRad="63500" dist="50800" dir="2700000" algn="tl" rotWithShape="0">
              <a:prstClr val="black">
                <a:alpha val="50000"/>
              </a:prstClr>
            </a:outerShdw>
          </a:effectLst>
          <a:latin typeface="+mn-lt"/>
          <a:ea typeface="+mn-ea"/>
          <a:cs typeface="+mn-cs"/>
        </a:defRPr>
      </a:lvl8pPr>
      <a:lvl9pPr marL="3087688" indent="-344488" algn="l" defTabSz="914400" rtl="0" eaLnBrk="1" latinLnBrk="0" hangingPunct="1">
        <a:spcBef>
          <a:spcPct val="20000"/>
        </a:spcBef>
        <a:buFont typeface="Wingdings 2" pitchFamily="18" charset="2"/>
        <a:buChar char=""/>
        <a:defRPr lang="en-US" sz="1800" kern="1200" dirty="0">
          <a:solidFill>
            <a:schemeClr val="bg1"/>
          </a:solidFill>
          <a:effectLst>
            <a:outerShdw blurRad="63500" dist="50800" dir="2700000" algn="tl" rotWithShape="0">
              <a:prstClr val="black">
                <a:alpha val="50000"/>
              </a:prstClr>
            </a:outerShdw>
          </a:effectLst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1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AutoShape 2"/>
          <p:cNvSpPr>
            <a:spLocks noGrp="1" noChangeArrowheads="1"/>
          </p:cNvSpPr>
          <p:nvPr>
            <p:ph type="ctrTitle"/>
          </p:nvPr>
        </p:nvSpPr>
        <p:spPr>
          <a:xfrm>
            <a:off x="0" y="3200400"/>
            <a:ext cx="8763000" cy="1828800"/>
          </a:xfrm>
        </p:spPr>
        <p:txBody>
          <a:bodyPr wrap="square" numCol="1" compatLnSpc="1">
            <a:prstTxWarp prst="textNoShape">
              <a:avLst/>
            </a:prstTxWarp>
            <a:normAutofit fontScale="90000"/>
          </a:bodyPr>
          <a:lstStyle/>
          <a:p>
            <a:pPr lvl="1" eaLnBrk="1" hangingPunct="1">
              <a:defRPr/>
            </a:pPr>
            <a:br>
              <a:rPr lang="en-US" sz="3200" dirty="0">
                <a:effectLst>
                  <a:outerShdw blurRad="38100" dist="38100" dir="2700000" algn="tl">
                    <a:srgbClr val="C0C0C0"/>
                  </a:outerShdw>
                </a:effectLst>
                <a:ea typeface="ＭＳ Ｐゴシック" pitchFamily="34" charset="-128"/>
              </a:rPr>
            </a:br>
            <a:br>
              <a:rPr lang="en-US" sz="3200" dirty="0">
                <a:effectLst>
                  <a:outerShdw blurRad="38100" dist="38100" dir="2700000" algn="tl">
                    <a:srgbClr val="C0C0C0"/>
                  </a:outerShdw>
                </a:effectLst>
                <a:ea typeface="ＭＳ Ｐゴシック" pitchFamily="34" charset="-128"/>
              </a:rPr>
            </a:br>
            <a:br>
              <a:rPr lang="en-US" sz="3200" dirty="0">
                <a:effectLst>
                  <a:outerShdw blurRad="38100" dist="38100" dir="2700000" algn="tl">
                    <a:srgbClr val="C0C0C0"/>
                  </a:outerShdw>
                </a:effectLst>
                <a:ea typeface="ＭＳ Ｐゴシック" pitchFamily="34" charset="-128"/>
              </a:rPr>
            </a:br>
            <a:br>
              <a:rPr lang="en-US" sz="3200" dirty="0">
                <a:effectLst>
                  <a:outerShdw blurRad="38100" dist="38100" dir="2700000" algn="tl">
                    <a:srgbClr val="C0C0C0"/>
                  </a:outerShdw>
                </a:effectLst>
                <a:ea typeface="ＭＳ Ｐゴシック" pitchFamily="34" charset="-128"/>
              </a:rPr>
            </a:br>
            <a:br>
              <a:rPr lang="en-US" sz="3200" dirty="0">
                <a:effectLst>
                  <a:outerShdw blurRad="38100" dist="38100" dir="2700000" algn="tl">
                    <a:srgbClr val="C0C0C0"/>
                  </a:outerShdw>
                </a:effectLst>
                <a:ea typeface="ＭＳ Ｐゴシック" pitchFamily="34" charset="-128"/>
              </a:rPr>
            </a:br>
            <a:endParaRPr lang="en-US" sz="3100" dirty="0">
              <a:effectLst>
                <a:outerShdw blurRad="38100" dist="38100" dir="2700000" algn="tl">
                  <a:srgbClr val="C0C0C0"/>
                </a:outerShdw>
              </a:effectLst>
              <a:ea typeface="ＭＳ Ｐゴシック" pitchFamily="34" charset="-128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133600" y="1003821"/>
            <a:ext cx="48768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TRIBAL FOREST PROTECTION ACT OF 2004 </a:t>
            </a:r>
          </a:p>
          <a:p>
            <a:pPr algn="ctr"/>
            <a:r>
              <a:rPr lang="en-US" sz="2000" dirty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ACQUISITIONS </a:t>
            </a:r>
            <a:r>
              <a:rPr lang="en-US" dirty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WEBINAR</a:t>
            </a:r>
          </a:p>
        </p:txBody>
      </p:sp>
      <p:pic>
        <p:nvPicPr>
          <p:cNvPr id="2049" name="Picture 1" descr="ITCLOGO_cropped">
            <a:extLst>
              <a:ext uri="{FF2B5EF4-FFF2-40B4-BE49-F238E27FC236}">
                <a16:creationId xmlns:a16="http://schemas.microsoft.com/office/drawing/2014/main" id="{E6F7626D-8FBC-4B81-80E3-ABCB3ACD05C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3250" y="762000"/>
            <a:ext cx="1339850" cy="13303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USFS">
            <a:extLst>
              <a:ext uri="{FF2B5EF4-FFF2-40B4-BE49-F238E27FC236}">
                <a16:creationId xmlns:a16="http://schemas.microsoft.com/office/drawing/2014/main" id="{981057C7-C7ED-48EA-ACF4-0742F8374FB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8298" t="-4724" r="-8611" b="-1468"/>
          <a:stretch>
            <a:fillRect/>
          </a:stretch>
        </p:blipFill>
        <p:spPr bwMode="auto">
          <a:xfrm>
            <a:off x="7200900" y="828507"/>
            <a:ext cx="1344612" cy="13573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3">
            <a:extLst>
              <a:ext uri="{FF2B5EF4-FFF2-40B4-BE49-F238E27FC236}">
                <a16:creationId xmlns:a16="http://schemas.microsoft.com/office/drawing/2014/main" id="{28523604-41A4-4D84-B832-B1E76C80C7A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11275" y="30480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6" name="Rectangle 4">
            <a:extLst>
              <a:ext uri="{FF2B5EF4-FFF2-40B4-BE49-F238E27FC236}">
                <a16:creationId xmlns:a16="http://schemas.microsoft.com/office/drawing/2014/main" id="{7011854A-56B0-4ADB-8BC2-88A9A573AD7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62545" y="2622525"/>
            <a:ext cx="7018909" cy="32316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NAVIGATING </a:t>
            </a:r>
          </a:p>
          <a:p>
            <a:pPr algn="ctr"/>
            <a:r>
              <a:rPr lang="en-US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CONTRACTS AND AGREEMENTS </a:t>
            </a:r>
          </a:p>
          <a:p>
            <a:pPr algn="ctr"/>
            <a:r>
              <a:rPr lang="en-US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BETWEEN TRIBES AND USFS</a:t>
            </a:r>
          </a:p>
          <a:p>
            <a:pPr lvl="0" algn="ctr"/>
            <a:r>
              <a:rPr lang="en-US" altLang="en-US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November 1, 2018</a:t>
            </a:r>
            <a:endParaRPr lang="en-US" altLang="en-US" sz="9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lvl="0" algn="ctr"/>
            <a:r>
              <a:rPr lang="en-US" altLang="en-US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9:00 am-11:00 am Pacific Time</a:t>
            </a:r>
            <a:endParaRPr lang="en-US" altLang="en-US" sz="9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lvl="0" algn="ctr"/>
            <a:r>
              <a:rPr lang="en-US" altLang="en-US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12:00 pm -2:00 pm (EDT)</a:t>
            </a:r>
            <a:r>
              <a:rPr lang="en-US" altLang="en-US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Medium Cond" panose="020B0606030402020204" pitchFamily="34" charset="0"/>
                <a:ea typeface="Times New Roman" panose="02020603050405020304" pitchFamily="18" charset="0"/>
              </a:rPr>
              <a:t>♦ </a:t>
            </a:r>
            <a:r>
              <a:rPr lang="en-US" altLang="en-US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10:00 am -12:00 pm (MDT)</a:t>
            </a:r>
            <a:endParaRPr lang="en-US" altLang="en-US" sz="20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676400"/>
            <a:ext cx="8381999" cy="4576763"/>
          </a:xfrm>
        </p:spPr>
        <p:txBody>
          <a:bodyPr wrap="square" numCol="1" anchor="t" anchorCtr="0" compatLnSpc="1">
            <a:prstTxWarp prst="textNoShape">
              <a:avLst/>
            </a:prstTxWarp>
            <a:noAutofit/>
          </a:bodyPr>
          <a:lstStyle/>
          <a:p>
            <a:pPr eaLnBrk="1" hangingPunct="1">
              <a:buFont typeface="Wingdings" pitchFamily="2" charset="2"/>
              <a:buChar char="Ø"/>
              <a:defRPr/>
            </a:pPr>
            <a:r>
              <a:rPr lang="en-US" sz="2800" dirty="0">
                <a:cs typeface="Calibri"/>
              </a:rPr>
              <a:t>Emphasizes the government-to-government relationship between the federal government and Tribes.</a:t>
            </a:r>
          </a:p>
          <a:p>
            <a:pPr eaLnBrk="1" hangingPunct="1">
              <a:buFont typeface="Wingdings" pitchFamily="2" charset="2"/>
              <a:buChar char="Ø"/>
              <a:defRPr/>
            </a:pPr>
            <a:r>
              <a:rPr lang="en-US" sz="2800" dirty="0">
                <a:cs typeface="Calibri"/>
              </a:rPr>
              <a:t>Sets forth the goal for protection of trust lands.</a:t>
            </a:r>
          </a:p>
          <a:p>
            <a:pPr eaLnBrk="1" hangingPunct="1">
              <a:buFont typeface="Wingdings" pitchFamily="2" charset="2"/>
              <a:buChar char="Ø"/>
              <a:defRPr/>
            </a:pPr>
            <a:r>
              <a:rPr lang="en-US" sz="2800" dirty="0">
                <a:cs typeface="Calibri"/>
              </a:rPr>
              <a:t>Acknowledges Tribes</a:t>
            </a:r>
            <a:r>
              <a:rPr lang="en-US" altLang="en-US" sz="2800" dirty="0">
                <a:cs typeface="Calibri"/>
              </a:rPr>
              <a:t>’</a:t>
            </a:r>
            <a:r>
              <a:rPr lang="en-US" sz="2800" dirty="0">
                <a:cs typeface="Calibri"/>
              </a:rPr>
              <a:t> historic and cultural interests. </a:t>
            </a:r>
          </a:p>
          <a:p>
            <a:pPr eaLnBrk="1" hangingPunct="1">
              <a:buFont typeface="Wingdings" pitchFamily="2" charset="2"/>
              <a:buChar char="Ø"/>
              <a:defRPr/>
            </a:pPr>
            <a:r>
              <a:rPr lang="en-US" sz="2800" dirty="0">
                <a:cs typeface="Calibri"/>
              </a:rPr>
              <a:t>Recognizes tribal relevant knowledge and skills.</a:t>
            </a:r>
          </a:p>
          <a:p>
            <a:pPr marL="0" indent="0" eaLnBrk="1" hangingPunct="1">
              <a:buNone/>
              <a:defRPr/>
            </a:pPr>
            <a:endParaRPr lang="en-US" sz="2800" dirty="0">
              <a:cs typeface="Calibri"/>
            </a:endParaRPr>
          </a:p>
          <a:p>
            <a:pPr marL="0" indent="0" eaLnBrk="1" hangingPunct="1">
              <a:lnSpc>
                <a:spcPct val="60000"/>
              </a:lnSpc>
              <a:buNone/>
              <a:defRPr/>
            </a:pPr>
            <a:r>
              <a:rPr lang="en-US" sz="2800" i="1" dirty="0">
                <a:cs typeface="Calibri"/>
              </a:rPr>
              <a:t>See ITC TFPA handouts for specifics and details.</a:t>
            </a:r>
          </a:p>
          <a:p>
            <a:pPr eaLnBrk="1" hangingPunct="1">
              <a:lnSpc>
                <a:spcPct val="60000"/>
              </a:lnSpc>
              <a:buFont typeface="Wingdings 2" pitchFamily="18" charset="2"/>
              <a:buNone/>
              <a:defRPr/>
            </a:pPr>
            <a:r>
              <a:rPr lang="en-US" sz="2800" dirty="0">
                <a:cs typeface="Calibri"/>
              </a:rPr>
              <a:t>  </a:t>
            </a:r>
          </a:p>
        </p:txBody>
      </p:sp>
      <p:sp>
        <p:nvSpPr>
          <p:cNvPr id="30724" name="Rectangle 4"/>
          <p:cNvSpPr>
            <a:spLocks noGrp="1" noChangeArrowheads="1"/>
          </p:cNvSpPr>
          <p:nvPr>
            <p:ph type="title"/>
          </p:nvPr>
        </p:nvSpPr>
        <p:spPr>
          <a:xfrm>
            <a:off x="457200" y="228600"/>
            <a:ext cx="8229600" cy="1295400"/>
          </a:xfrm>
        </p:spPr>
        <p:txBody>
          <a:bodyPr wrap="square" numCol="1" compatLnSpc="1">
            <a:prstTxWarp prst="textNoShape">
              <a:avLst/>
            </a:prstTxWarp>
          </a:bodyPr>
          <a:lstStyle/>
          <a:p>
            <a:pPr eaLnBrk="1" hangingPunct="1">
              <a:defRPr/>
            </a:pPr>
            <a:r>
              <a:rPr lang="en-US" sz="3600" dirty="0">
                <a:effectLst>
                  <a:outerShdw blurRad="38100" dist="38100" dir="2700000" algn="tl">
                    <a:srgbClr val="C0C0C0"/>
                  </a:outerShdw>
                </a:effectLst>
                <a:ea typeface="ＭＳ Ｐゴシック" pitchFamily="34" charset="-128"/>
              </a:rPr>
              <a:t>TFPA Basics</a:t>
            </a:r>
          </a:p>
        </p:txBody>
      </p:sp>
    </p:spTree>
  </p:cSld>
  <p:clrMapOvr>
    <a:masterClrMapping/>
  </p:clrMapOvr>
  <p:transition spd="slow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799172" y="1752600"/>
            <a:ext cx="7612063" cy="4183063"/>
          </a:xfrm>
        </p:spPr>
        <p:txBody>
          <a:bodyPr wrap="square" numCol="1" anchor="t" anchorCtr="0" compatLnSpc="1">
            <a:prstTxWarp prst="textNoShape">
              <a:avLst/>
            </a:prstTxWarp>
            <a:normAutofit/>
          </a:bodyPr>
          <a:lstStyle/>
          <a:p>
            <a:pPr algn="ctr"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endParaRPr lang="en-US" sz="1000" dirty="0">
              <a:effectLst>
                <a:outerShdw blurRad="38100" dist="38100" dir="2700000" algn="tl">
                  <a:srgbClr val="C0C0C0"/>
                </a:outerShdw>
              </a:effectLst>
              <a:latin typeface="Tahoma" pitchFamily="34" charset="0"/>
              <a:ea typeface="ＭＳ Ｐゴシック" pitchFamily="34" charset="-128"/>
            </a:endParaRPr>
          </a:p>
          <a:p>
            <a:pPr marL="0" indent="0" eaLnBrk="1" hangingPunct="1">
              <a:buNone/>
              <a:defRPr/>
            </a:pPr>
            <a:r>
              <a:rPr lang="en-US" sz="2800" dirty="0">
                <a:cs typeface="Calibri"/>
              </a:rPr>
              <a:t>To qualify, the land (either tribal or allotted):</a:t>
            </a:r>
          </a:p>
          <a:p>
            <a:pPr eaLnBrk="1" hangingPunct="1">
              <a:buFont typeface="Wingdings" charset="2"/>
              <a:buChar char="Ø"/>
              <a:defRPr/>
            </a:pPr>
            <a:r>
              <a:rPr lang="en-US" sz="2800" dirty="0">
                <a:cs typeface="Calibri"/>
              </a:rPr>
              <a:t> Must be in trust or restricted status and</a:t>
            </a:r>
          </a:p>
          <a:p>
            <a:pPr eaLnBrk="1" hangingPunct="1">
              <a:buFont typeface="Wingdings" charset="2"/>
              <a:buChar char="Ø"/>
              <a:defRPr/>
            </a:pPr>
            <a:r>
              <a:rPr lang="en-US" sz="2800" dirty="0">
                <a:cs typeface="Calibri"/>
              </a:rPr>
              <a:t> Must be forested or have a grass, brush, or other similar vegetation, or </a:t>
            </a:r>
          </a:p>
          <a:p>
            <a:pPr eaLnBrk="1" hangingPunct="1">
              <a:buFont typeface="Wingdings" charset="2"/>
              <a:buChar char="Ø"/>
              <a:defRPr/>
            </a:pPr>
            <a:r>
              <a:rPr lang="en-US" sz="2800" dirty="0">
                <a:cs typeface="Calibri"/>
              </a:rPr>
              <a:t>Formerly had a forest cover or vegetative cover that is capable of restoration. </a:t>
            </a:r>
          </a:p>
        </p:txBody>
      </p:sp>
      <p:sp>
        <p:nvSpPr>
          <p:cNvPr id="22532" name="Rectangle 4"/>
          <p:cNvSpPr>
            <a:spLocks noGrp="1" noChangeArrowheads="1"/>
          </p:cNvSpPr>
          <p:nvPr>
            <p:ph type="title"/>
          </p:nvPr>
        </p:nvSpPr>
        <p:spPr/>
        <p:txBody>
          <a:bodyPr wrap="square" numCol="1" compatLnSpc="1">
            <a:prstTxWarp prst="textNoShape">
              <a:avLst/>
            </a:prstTxWarp>
          </a:bodyPr>
          <a:lstStyle/>
          <a:p>
            <a:pPr eaLnBrk="1" hangingPunct="1">
              <a:defRPr/>
            </a:pPr>
            <a:r>
              <a:rPr lang="en-US" sz="3600" dirty="0">
                <a:effectLst>
                  <a:outerShdw blurRad="38100" dist="38100" dir="2700000" algn="tl">
                    <a:srgbClr val="C0C0C0"/>
                  </a:outerShdw>
                </a:effectLst>
                <a:ea typeface="ＭＳ Ｐゴシック" pitchFamily="34" charset="-128"/>
              </a:rPr>
              <a:t>TFPA Basics</a:t>
            </a:r>
          </a:p>
        </p:txBody>
      </p:sp>
    </p:spTree>
  </p:cSld>
  <p:clrMapOvr>
    <a:masterClrMapping/>
  </p:clrMapOvr>
  <p:transition spd="slow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457200" y="1143000"/>
            <a:ext cx="8229600" cy="4953000"/>
          </a:xfrm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algn="ctr"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endParaRPr lang="en-US" sz="1000" dirty="0">
              <a:effectLst>
                <a:outerShdw blurRad="38100" dist="38100" dir="2700000" algn="tl">
                  <a:srgbClr val="C0C0C0"/>
                </a:outerShdw>
              </a:effectLst>
              <a:latin typeface="Tahoma" pitchFamily="34" charset="0"/>
              <a:ea typeface="ＭＳ Ｐゴシック" pitchFamily="34" charset="-128"/>
            </a:endParaRP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endParaRPr lang="en-US" sz="800" dirty="0">
              <a:effectLst>
                <a:outerShdw blurRad="38100" dist="38100" dir="2700000" algn="tl">
                  <a:srgbClr val="C0C0C0"/>
                </a:outerShdw>
              </a:effectLst>
              <a:latin typeface="Tahoma" pitchFamily="34" charset="0"/>
              <a:ea typeface="ＭＳ Ｐゴシック" pitchFamily="34" charset="-128"/>
            </a:endParaRPr>
          </a:p>
          <a:p>
            <a:pPr eaLnBrk="1" hangingPunct="1">
              <a:buNone/>
              <a:defRPr/>
            </a:pPr>
            <a:r>
              <a:rPr lang="en-US" sz="2800" dirty="0">
                <a:cs typeface="Calibri"/>
              </a:rPr>
              <a:t>The Tribe must propose a specific project to take place on FS (or BLM) administered land which:</a:t>
            </a:r>
          </a:p>
          <a:p>
            <a:pPr eaLnBrk="1" hangingPunct="1">
              <a:buFont typeface="Wingdings" panose="05000000000000000000" pitchFamily="2" charset="2"/>
              <a:buChar char="Ø"/>
              <a:defRPr/>
            </a:pPr>
            <a:r>
              <a:rPr lang="en-US" sz="2800" dirty="0">
                <a:cs typeface="Calibri"/>
              </a:rPr>
              <a:t>Borders or is adjacent to Indian trust land and</a:t>
            </a:r>
          </a:p>
          <a:p>
            <a:pPr eaLnBrk="1" hangingPunct="1">
              <a:buFont typeface="Wingdings" panose="05000000000000000000" pitchFamily="2" charset="2"/>
              <a:buChar char="Ø"/>
              <a:defRPr/>
            </a:pPr>
            <a:r>
              <a:rPr lang="en-US" sz="2800" dirty="0">
                <a:cs typeface="Calibri"/>
              </a:rPr>
              <a:t>Poses a fire, insect infestation, disease, and/or other threat to the Indian forest land or rangeland or a tribal community; or </a:t>
            </a:r>
          </a:p>
          <a:p>
            <a:pPr eaLnBrk="1" hangingPunct="1">
              <a:buFont typeface="Wingdings" panose="05000000000000000000" pitchFamily="2" charset="2"/>
              <a:buChar char="Ø"/>
              <a:defRPr/>
            </a:pPr>
            <a:r>
              <a:rPr lang="en-US" sz="2800" dirty="0">
                <a:cs typeface="Calibri"/>
              </a:rPr>
              <a:t>Is in need of land restoration. </a:t>
            </a:r>
          </a:p>
        </p:txBody>
      </p:sp>
      <p:sp>
        <p:nvSpPr>
          <p:cNvPr id="22532" name="Rectangle 4"/>
          <p:cNvSpPr>
            <a:spLocks noGrp="1" noChangeArrowheads="1"/>
          </p:cNvSpPr>
          <p:nvPr>
            <p:ph type="title"/>
          </p:nvPr>
        </p:nvSpPr>
        <p:spPr/>
        <p:txBody>
          <a:bodyPr wrap="square" numCol="1" compatLnSpc="1">
            <a:prstTxWarp prst="textNoShape">
              <a:avLst/>
            </a:prstTxWarp>
          </a:bodyPr>
          <a:lstStyle/>
          <a:p>
            <a:pPr eaLnBrk="1" hangingPunct="1">
              <a:defRPr/>
            </a:pPr>
            <a:r>
              <a:rPr lang="en-US" sz="3600" dirty="0">
                <a:effectLst>
                  <a:outerShdw blurRad="38100" dist="38100" dir="2700000" algn="tl">
                    <a:srgbClr val="C0C0C0"/>
                  </a:outerShdw>
                </a:effectLst>
                <a:ea typeface="ＭＳ Ｐゴシック" pitchFamily="34" charset="-128"/>
              </a:rPr>
              <a:t>TFPA Basics</a:t>
            </a:r>
          </a:p>
        </p:txBody>
      </p:sp>
    </p:spTree>
  </p:cSld>
  <p:clrMapOvr>
    <a:masterClrMapping/>
  </p:clrMapOvr>
  <p:transition spd="slow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228601" y="1752600"/>
            <a:ext cx="8148638" cy="4500563"/>
          </a:xfrm>
        </p:spPr>
        <p:txBody>
          <a:bodyPr>
            <a:normAutofit/>
          </a:bodyPr>
          <a:lstStyle/>
          <a:p>
            <a:pPr marL="0" indent="0" eaLnBrk="1" hangingPunct="1">
              <a:buFont typeface="Wingdings 2" charset="0"/>
              <a:buNone/>
              <a:defRPr/>
            </a:pPr>
            <a:r>
              <a:rPr lang="en-US" sz="2800" dirty="0">
                <a:cs typeface="Calibri"/>
              </a:rPr>
              <a:t>The FS administered area for the TFPA proposal:</a:t>
            </a:r>
          </a:p>
          <a:p>
            <a:pPr lvl="1" eaLnBrk="1" hangingPunct="1">
              <a:buFont typeface="Wingdings" charset="2"/>
              <a:buChar char="Ø"/>
              <a:defRPr/>
            </a:pPr>
            <a:r>
              <a:rPr lang="en-US" sz="2800" dirty="0">
                <a:cs typeface="Calibri"/>
              </a:rPr>
              <a:t>Should present or involve a risk to a feature or circumstance unique to the proposing Tribe (e.g., a risk to treaty rights; or biological, archaeological, historical, or cultural features), and</a:t>
            </a:r>
          </a:p>
          <a:p>
            <a:pPr lvl="1" eaLnBrk="1" hangingPunct="1">
              <a:buFont typeface="Wingdings" charset="2"/>
              <a:buChar char="Ø"/>
              <a:defRPr/>
            </a:pPr>
            <a:r>
              <a:rPr lang="en-US" sz="2800" dirty="0">
                <a:cs typeface="Calibri"/>
              </a:rPr>
              <a:t>Should not be subject to some other conflicting agreement or contract.</a:t>
            </a:r>
          </a:p>
          <a:p>
            <a:pPr lvl="1" eaLnBrk="1" hangingPunct="1">
              <a:buFontTx/>
              <a:buNone/>
              <a:defRPr/>
            </a:pPr>
            <a:endParaRPr lang="en-US" dirty="0">
              <a:latin typeface="Tahoma" charset="0"/>
            </a:endParaRPr>
          </a:p>
          <a:p>
            <a:pPr eaLnBrk="1" hangingPunct="1">
              <a:buFont typeface="Wingdings" charset="0"/>
              <a:buNone/>
              <a:defRPr/>
            </a:pPr>
            <a:endParaRPr lang="en-US" dirty="0">
              <a:latin typeface="Tahoma" charset="0"/>
            </a:endParaRPr>
          </a:p>
        </p:txBody>
      </p:sp>
      <p:sp>
        <p:nvSpPr>
          <p:cNvPr id="22532" name="Rectangle 4"/>
          <p:cNvSpPr>
            <a:spLocks noGrp="1" noChangeArrowheads="1"/>
          </p:cNvSpPr>
          <p:nvPr>
            <p:ph type="title"/>
          </p:nvPr>
        </p:nvSpPr>
        <p:spPr/>
        <p:txBody>
          <a:bodyPr wrap="square" numCol="1" compatLnSpc="1">
            <a:prstTxWarp prst="textNoShape">
              <a:avLst/>
            </a:prstTxWarp>
          </a:bodyPr>
          <a:lstStyle/>
          <a:p>
            <a:pPr eaLnBrk="1" hangingPunct="1">
              <a:defRPr/>
            </a:pPr>
            <a:r>
              <a:rPr lang="en-US" sz="3600" dirty="0">
                <a:effectLst>
                  <a:outerShdw blurRad="38100" dist="38100" dir="2700000" algn="tl">
                    <a:srgbClr val="C0C0C0"/>
                  </a:outerShdw>
                </a:effectLst>
                <a:ea typeface="ＭＳ Ｐゴシック" pitchFamily="34" charset="-128"/>
              </a:rPr>
              <a:t>TFPA Basics</a:t>
            </a:r>
          </a:p>
        </p:txBody>
      </p:sp>
    </p:spTree>
  </p:cSld>
  <p:clrMapOvr>
    <a:masterClrMapping/>
  </p:clrMapOvr>
  <p:transition spd="slow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04006" y="1752600"/>
            <a:ext cx="8534399" cy="4183063"/>
          </a:xfrm>
        </p:spPr>
        <p:txBody>
          <a:bodyPr>
            <a:normAutofit fontScale="85000" lnSpcReduction="10000"/>
          </a:bodyPr>
          <a:lstStyle/>
          <a:p>
            <a:pPr eaLnBrk="1" hangingPunct="1">
              <a:buFont typeface="Wingdings" charset="2"/>
              <a:buChar char="Ø"/>
              <a:defRPr/>
            </a:pPr>
            <a:r>
              <a:rPr lang="en-US" sz="2800" dirty="0">
                <a:cs typeface="Calibri"/>
              </a:rPr>
              <a:t>The FS may respond to tribal proposals (approve or deny) within  120 days.  </a:t>
            </a:r>
          </a:p>
          <a:p>
            <a:pPr eaLnBrk="1" hangingPunct="1">
              <a:buFont typeface="Wingdings" charset="2"/>
              <a:buChar char="Ø"/>
              <a:defRPr/>
            </a:pPr>
            <a:r>
              <a:rPr lang="en-US" sz="2800" dirty="0">
                <a:cs typeface="Calibri"/>
              </a:rPr>
              <a:t>While TFPA provides a lot of discretion to the agency, Executive Orders, agency policy and many protocol agreements encourage timely responses.</a:t>
            </a:r>
          </a:p>
          <a:p>
            <a:pPr eaLnBrk="1" hangingPunct="1">
              <a:buFont typeface="Wingdings" charset="2"/>
              <a:buChar char="Ø"/>
              <a:defRPr/>
            </a:pPr>
            <a:r>
              <a:rPr lang="en-US" sz="2800" dirty="0">
                <a:cs typeface="Calibri"/>
              </a:rPr>
              <a:t>TFPA authorizes Forest Service &amp; BLM to enter into contracts and/or agreements directly with the Tribe or consider tribally-related factors when selecting the contractor and/or cooperator.</a:t>
            </a:r>
          </a:p>
          <a:p>
            <a:pPr eaLnBrk="1" hangingPunct="1">
              <a:buFont typeface="Wingdings" charset="2"/>
              <a:buChar char="Ø"/>
              <a:defRPr/>
            </a:pPr>
            <a:r>
              <a:rPr lang="en-US" sz="2800" dirty="0">
                <a:cs typeface="Calibri"/>
              </a:rPr>
              <a:t>Collaboration prior to the submission of a formal proposal contributes to success.</a:t>
            </a:r>
          </a:p>
          <a:p>
            <a:pPr eaLnBrk="1" hangingPunct="1">
              <a:buFont typeface="Wingdings 2" charset="0"/>
              <a:buChar char=""/>
              <a:defRPr/>
            </a:pPr>
            <a:endParaRPr lang="en-US" sz="2800" dirty="0">
              <a:cs typeface="Calibri"/>
            </a:endParaRPr>
          </a:p>
        </p:txBody>
      </p:sp>
      <p:sp>
        <p:nvSpPr>
          <p:cNvPr id="22532" name="Rectangle 4"/>
          <p:cNvSpPr>
            <a:spLocks noGrp="1" noChangeArrowheads="1"/>
          </p:cNvSpPr>
          <p:nvPr>
            <p:ph type="title"/>
          </p:nvPr>
        </p:nvSpPr>
        <p:spPr/>
        <p:txBody>
          <a:bodyPr wrap="square" numCol="1" compatLnSpc="1">
            <a:prstTxWarp prst="textNoShape">
              <a:avLst/>
            </a:prstTxWarp>
          </a:bodyPr>
          <a:lstStyle/>
          <a:p>
            <a:pPr eaLnBrk="1" hangingPunct="1">
              <a:defRPr/>
            </a:pPr>
            <a:r>
              <a:rPr lang="en-US" sz="3600" dirty="0">
                <a:effectLst>
                  <a:outerShdw blurRad="38100" dist="38100" dir="2700000" algn="tl">
                    <a:srgbClr val="C0C0C0"/>
                  </a:outerShdw>
                </a:effectLst>
                <a:ea typeface="ＭＳ Ｐゴシック" pitchFamily="34" charset="-128"/>
              </a:rPr>
              <a:t>TFPA Basics</a:t>
            </a:r>
          </a:p>
        </p:txBody>
      </p:sp>
    </p:spTree>
  </p:cSld>
  <p:clrMapOvr>
    <a:masterClrMapping/>
  </p:clrMapOvr>
  <p:transition spd="slow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457200" y="1524000"/>
            <a:ext cx="8229600" cy="4953000"/>
          </a:xfrm>
        </p:spPr>
        <p:txBody>
          <a:bodyPr wrap="square" numCol="1" anchor="t" anchorCtr="0" compatLnSpc="1">
            <a:prstTxWarp prst="textNoShape">
              <a:avLst/>
            </a:prstTxWarp>
            <a:normAutofit/>
          </a:bodyPr>
          <a:lstStyle/>
          <a:p>
            <a:pPr marL="0" indent="0" eaLnBrk="1" hangingPunct="1">
              <a:buNone/>
              <a:defRPr/>
            </a:pPr>
            <a:endParaRPr lang="en-US" sz="3200" dirty="0">
              <a:effectLst/>
              <a:cs typeface="Calibri"/>
            </a:endParaRPr>
          </a:p>
          <a:p>
            <a:pPr marL="0" indent="0" eaLnBrk="1" hangingPunct="1">
              <a:buNone/>
              <a:defRPr/>
            </a:pPr>
            <a:r>
              <a:rPr lang="en-US" sz="3200" dirty="0">
                <a:effectLst/>
                <a:cs typeface="Calibri"/>
              </a:rPr>
              <a:t>The FS can enter into an agreement or contract in response to the proposal with agency appropriated funds and/or other appropriate sources of funding.</a:t>
            </a:r>
          </a:p>
          <a:p>
            <a:pPr marL="0" indent="0" eaLnBrk="1" hangingPunct="1">
              <a:buNone/>
              <a:defRPr/>
            </a:pPr>
            <a:r>
              <a:rPr lang="en-US" sz="3200" dirty="0">
                <a:effectLst/>
                <a:cs typeface="Calibri"/>
              </a:rPr>
              <a:t>Third parties may be involved in funding and doing the work on the ground.</a:t>
            </a:r>
          </a:p>
          <a:p>
            <a:pPr marL="0" indent="0" eaLnBrk="1" hangingPunct="1">
              <a:buNone/>
              <a:defRPr/>
            </a:pPr>
            <a:r>
              <a:rPr lang="en-US" sz="3200" dirty="0">
                <a:effectLst/>
                <a:cs typeface="Calibri"/>
              </a:rPr>
              <a:t> </a:t>
            </a:r>
            <a:endParaRPr lang="en-US" sz="3200" dirty="0">
              <a:effectLst/>
              <a:ea typeface="ＭＳ Ｐゴシック" pitchFamily="34" charset="-128"/>
              <a:cs typeface="Calibri"/>
            </a:endParaRPr>
          </a:p>
          <a:p>
            <a:pPr marL="0" indent="0" eaLnBrk="1" hangingPunct="1">
              <a:buNone/>
              <a:defRPr/>
            </a:pPr>
            <a:endParaRPr lang="en-US" sz="3200" dirty="0">
              <a:effectLst/>
              <a:ea typeface="ＭＳ Ｐゴシック" pitchFamily="34" charset="-128"/>
            </a:endParaRPr>
          </a:p>
        </p:txBody>
      </p:sp>
      <p:sp>
        <p:nvSpPr>
          <p:cNvPr id="22532" name="Rectangle 4"/>
          <p:cNvSpPr>
            <a:spLocks noGrp="1" noChangeArrowheads="1"/>
          </p:cNvSpPr>
          <p:nvPr>
            <p:ph type="title"/>
          </p:nvPr>
        </p:nvSpPr>
        <p:spPr/>
        <p:txBody>
          <a:bodyPr wrap="square" numCol="1" compatLnSpc="1">
            <a:prstTxWarp prst="textNoShape">
              <a:avLst/>
            </a:prstTxWarp>
          </a:bodyPr>
          <a:lstStyle/>
          <a:p>
            <a:pPr eaLnBrk="1" hangingPunct="1">
              <a:defRPr/>
            </a:pPr>
            <a:r>
              <a:rPr lang="en-US" sz="3600" dirty="0">
                <a:effectLst>
                  <a:outerShdw blurRad="38100" dist="38100" dir="2700000" algn="tl">
                    <a:srgbClr val="C0C0C0"/>
                  </a:outerShdw>
                </a:effectLst>
                <a:ea typeface="ＭＳ Ｐゴシック" pitchFamily="34" charset="-128"/>
              </a:rPr>
              <a:t>TFPA Basics</a:t>
            </a:r>
          </a:p>
        </p:txBody>
      </p:sp>
    </p:spTree>
    <p:extLst>
      <p:ext uri="{BB962C8B-B14F-4D97-AF65-F5344CB8AC3E}">
        <p14:creationId xmlns:p14="http://schemas.microsoft.com/office/powerpoint/2010/main" val="72101946"/>
      </p:ext>
    </p:extLst>
  </p:cSld>
  <p:clrMapOvr>
    <a:masterClrMapping/>
  </p:clrMapOvr>
  <p:transition spd="slow"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457200" y="1524000"/>
            <a:ext cx="8229600" cy="4953000"/>
          </a:xfrm>
        </p:spPr>
        <p:txBody>
          <a:bodyPr wrap="square" numCol="1" anchor="t" anchorCtr="0" compatLnSpc="1">
            <a:prstTxWarp prst="textNoShape">
              <a:avLst/>
            </a:prstTxWarp>
            <a:normAutofit fontScale="92500"/>
          </a:bodyPr>
          <a:lstStyle/>
          <a:p>
            <a:pPr marL="0" indent="0" eaLnBrk="1" hangingPunct="1">
              <a:buNone/>
              <a:defRPr/>
            </a:pPr>
            <a:endParaRPr lang="en-US" sz="3200" dirty="0">
              <a:effectLst/>
              <a:cs typeface="Calibri"/>
            </a:endParaRPr>
          </a:p>
          <a:p>
            <a:pPr marL="0" indent="0" eaLnBrk="1" hangingPunct="1">
              <a:buNone/>
              <a:defRPr/>
            </a:pPr>
            <a:r>
              <a:rPr lang="en-US" sz="3200" dirty="0">
                <a:effectLst/>
                <a:cs typeface="Calibri"/>
              </a:rPr>
              <a:t>For contracts, the FS can  use  “best value” and give special consideration to tribally-related  factors such as, but not limited to:</a:t>
            </a:r>
          </a:p>
          <a:p>
            <a:pPr eaLnBrk="1" hangingPunct="1">
              <a:buFont typeface="Wingdings" charset="2"/>
              <a:buChar char="Ø"/>
              <a:defRPr/>
            </a:pPr>
            <a:r>
              <a:rPr lang="en-US" sz="3200" dirty="0">
                <a:effectLst/>
                <a:ea typeface="ＭＳ Ｐゴシック" pitchFamily="34" charset="-128"/>
                <a:cs typeface="Calibri"/>
              </a:rPr>
              <a:t>The status of the Indian Tribe;</a:t>
            </a:r>
          </a:p>
          <a:p>
            <a:pPr eaLnBrk="1" hangingPunct="1">
              <a:buFont typeface="Wingdings" charset="2"/>
              <a:buChar char="Ø"/>
              <a:defRPr/>
            </a:pPr>
            <a:r>
              <a:rPr lang="en-US" sz="3200" dirty="0">
                <a:effectLst/>
                <a:ea typeface="ＭＳ Ｐゴシック" pitchFamily="34" charset="-128"/>
                <a:cs typeface="Calibri"/>
              </a:rPr>
              <a:t>The trust status of the Tribe’s land;</a:t>
            </a:r>
          </a:p>
          <a:p>
            <a:pPr eaLnBrk="1" hangingPunct="1">
              <a:buFont typeface="Wingdings" charset="2"/>
              <a:buChar char="Ø"/>
              <a:defRPr/>
            </a:pPr>
            <a:r>
              <a:rPr lang="en-US" sz="3200" dirty="0">
                <a:effectLst/>
                <a:ea typeface="ＭＳ Ｐゴシック" pitchFamily="34" charset="-128"/>
                <a:cs typeface="Calibri"/>
              </a:rPr>
              <a:t>The cultural, traditional, and historical affiliation of the Tribe with the land subject to the proposal. </a:t>
            </a:r>
          </a:p>
          <a:p>
            <a:pPr marL="0" indent="0" eaLnBrk="1" hangingPunct="1">
              <a:buNone/>
              <a:defRPr/>
            </a:pPr>
            <a:endParaRPr lang="en-US" sz="3200" dirty="0">
              <a:effectLst/>
              <a:ea typeface="ＭＳ Ｐゴシック" pitchFamily="34" charset="-128"/>
            </a:endParaRPr>
          </a:p>
        </p:txBody>
      </p:sp>
      <p:sp>
        <p:nvSpPr>
          <p:cNvPr id="22532" name="Rectangle 4"/>
          <p:cNvSpPr>
            <a:spLocks noGrp="1" noChangeArrowheads="1"/>
          </p:cNvSpPr>
          <p:nvPr>
            <p:ph type="title"/>
          </p:nvPr>
        </p:nvSpPr>
        <p:spPr/>
        <p:txBody>
          <a:bodyPr wrap="square" numCol="1" compatLnSpc="1">
            <a:prstTxWarp prst="textNoShape">
              <a:avLst/>
            </a:prstTxWarp>
          </a:bodyPr>
          <a:lstStyle/>
          <a:p>
            <a:pPr eaLnBrk="1" hangingPunct="1">
              <a:defRPr/>
            </a:pPr>
            <a:r>
              <a:rPr lang="en-US" sz="3600" dirty="0">
                <a:effectLst>
                  <a:outerShdw blurRad="38100" dist="38100" dir="2700000" algn="tl">
                    <a:srgbClr val="C0C0C0"/>
                  </a:outerShdw>
                </a:effectLst>
                <a:ea typeface="ＭＳ Ｐゴシック" pitchFamily="34" charset="-128"/>
              </a:rPr>
              <a:t>TFPA Basics</a:t>
            </a:r>
          </a:p>
        </p:txBody>
      </p:sp>
    </p:spTree>
    <p:extLst>
      <p:ext uri="{BB962C8B-B14F-4D97-AF65-F5344CB8AC3E}">
        <p14:creationId xmlns:p14="http://schemas.microsoft.com/office/powerpoint/2010/main" val="2315682220"/>
      </p:ext>
    </p:extLst>
  </p:cSld>
  <p:clrMapOvr>
    <a:masterClrMapping/>
  </p:clrMapOvr>
  <p:transition spd="slow"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b="1" dirty="0"/>
              <a:t> Contracts and Agreements under</a:t>
            </a:r>
            <a:br>
              <a:rPr lang="en-US" sz="2800" b="1" dirty="0"/>
            </a:br>
            <a:r>
              <a:rPr lang="en-US" sz="2800" b="1" dirty="0"/>
              <a:t>The Tribal Forest Protection Act of 2004</a:t>
            </a:r>
            <a:endParaRPr lang="en-US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5175" y="1788087"/>
            <a:ext cx="7612063" cy="4183063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i="1" u="sng" dirty="0"/>
              <a:t>Why is this authorized?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dirty="0"/>
              <a:t>U.S. Government responsibilities &amp; interests</a:t>
            </a:r>
          </a:p>
          <a:p>
            <a:pPr lvl="1"/>
            <a:r>
              <a:rPr lang="en-US" dirty="0"/>
              <a:t>Sovereign rights, Treaty &amp; Trust responsibilities.</a:t>
            </a:r>
          </a:p>
          <a:p>
            <a:pPr lvl="1"/>
            <a:r>
              <a:rPr lang="en-US" dirty="0"/>
              <a:t>Forest Service mission and values.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dirty="0"/>
              <a:t>Tribal rights and interests</a:t>
            </a:r>
          </a:p>
          <a:p>
            <a:pPr lvl="1"/>
            <a:r>
              <a:rPr lang="en-US" dirty="0"/>
              <a:t>Sovereign rights, Treaty rights &amp; reserved rights.</a:t>
            </a:r>
          </a:p>
          <a:p>
            <a:pPr lvl="1"/>
            <a:r>
              <a:rPr lang="en-US" dirty="0"/>
              <a:t>Cultural, Natural and Economic values &amp; interests.</a:t>
            </a:r>
          </a:p>
        </p:txBody>
      </p:sp>
    </p:spTree>
    <p:extLst>
      <p:ext uri="{BB962C8B-B14F-4D97-AF65-F5344CB8AC3E}">
        <p14:creationId xmlns:p14="http://schemas.microsoft.com/office/powerpoint/2010/main" val="227754651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b="1" dirty="0">
                <a:solidFill>
                  <a:prstClr val="black"/>
                </a:solidFill>
              </a:rPr>
              <a:t>Contracts and Agreements under</a:t>
            </a:r>
            <a:br>
              <a:rPr lang="en-US" sz="2800" b="1" dirty="0">
                <a:solidFill>
                  <a:prstClr val="black"/>
                </a:solidFill>
              </a:rPr>
            </a:br>
            <a:r>
              <a:rPr lang="en-US" sz="2800" b="1" dirty="0">
                <a:solidFill>
                  <a:prstClr val="black"/>
                </a:solidFill>
              </a:rPr>
              <a:t>The Tribal Forest Protection Act of 2004</a:t>
            </a:r>
            <a:endParaRPr lang="en-US" sz="31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i="1" u="sng" dirty="0"/>
              <a:t>How do we utilize the authority?</a:t>
            </a:r>
          </a:p>
          <a:p>
            <a:pPr marL="0" indent="0">
              <a:buNone/>
            </a:pPr>
            <a:endParaRPr lang="en-US" dirty="0"/>
          </a:p>
          <a:p>
            <a:pPr algn="ctr"/>
            <a:r>
              <a:rPr lang="en-US" dirty="0"/>
              <a:t>Contracts</a:t>
            </a:r>
          </a:p>
          <a:p>
            <a:pPr marL="0" indent="0" algn="ctr">
              <a:buNone/>
            </a:pPr>
            <a:endParaRPr lang="en-US" sz="1400" dirty="0"/>
          </a:p>
          <a:p>
            <a:pPr algn="ctr"/>
            <a:r>
              <a:rPr lang="en-US" dirty="0"/>
              <a:t>Agreements</a:t>
            </a:r>
          </a:p>
        </p:txBody>
      </p:sp>
    </p:spTree>
    <p:extLst>
      <p:ext uri="{BB962C8B-B14F-4D97-AF65-F5344CB8AC3E}">
        <p14:creationId xmlns:p14="http://schemas.microsoft.com/office/powerpoint/2010/main" val="278251165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b="1" dirty="0"/>
              <a:t>Contracts and Agreements under</a:t>
            </a:r>
            <a:br>
              <a:rPr lang="en-US" sz="2800" b="1" dirty="0"/>
            </a:br>
            <a:r>
              <a:rPr lang="en-US" sz="2800" b="1" dirty="0"/>
              <a:t>The Tribal Forest Protection Act of 2004</a:t>
            </a:r>
            <a:endParaRPr lang="en-US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buNone/>
            </a:pPr>
            <a:r>
              <a:rPr lang="en-US" u="sng" dirty="0"/>
              <a:t>Selecting an Instrument</a:t>
            </a:r>
          </a:p>
          <a:p>
            <a:r>
              <a:rPr lang="en-US" dirty="0"/>
              <a:t>There are a variety of tools to choose from:</a:t>
            </a:r>
          </a:p>
          <a:p>
            <a:pPr lvl="1"/>
            <a:r>
              <a:rPr lang="en-US" dirty="0"/>
              <a:t>Stewardship Contracts (IRTCs and IRSCs)</a:t>
            </a:r>
          </a:p>
          <a:p>
            <a:pPr lvl="1"/>
            <a:r>
              <a:rPr lang="en-US" dirty="0"/>
              <a:t>Traditional Service Contracts</a:t>
            </a:r>
          </a:p>
          <a:p>
            <a:pPr lvl="1"/>
            <a:r>
              <a:rPr lang="en-US" dirty="0"/>
              <a:t>Traditional Timber Contracts</a:t>
            </a:r>
          </a:p>
          <a:p>
            <a:pPr lvl="1"/>
            <a:r>
              <a:rPr lang="en-US" dirty="0"/>
              <a:t>Participating Agreements</a:t>
            </a:r>
          </a:p>
          <a:p>
            <a:pPr lvl="1"/>
            <a:r>
              <a:rPr lang="en-US" dirty="0"/>
              <a:t>Challenge Cost-Share Agreements</a:t>
            </a:r>
          </a:p>
        </p:txBody>
      </p:sp>
    </p:spTree>
    <p:extLst>
      <p:ext uri="{BB962C8B-B14F-4D97-AF65-F5344CB8AC3E}">
        <p14:creationId xmlns:p14="http://schemas.microsoft.com/office/powerpoint/2010/main" val="353544765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2"/>
          <p:cNvSpPr>
            <a:spLocks noGrp="1" noChangeArrowheads="1"/>
          </p:cNvSpPr>
          <p:nvPr>
            <p:ph type="title"/>
          </p:nvPr>
        </p:nvSpPr>
        <p:spPr/>
        <p:txBody>
          <a:bodyPr wrap="square" numCol="1" compatLnSpc="1">
            <a:prstTxWarp prst="textNoShape">
              <a:avLst/>
            </a:prstTxWarp>
          </a:bodyPr>
          <a:lstStyle/>
          <a:p>
            <a:pPr eaLnBrk="1" hangingPunct="1">
              <a:defRPr/>
            </a:pPr>
            <a:r>
              <a:rPr lang="en-US" dirty="0">
                <a:effectLst>
                  <a:outerShdw blurRad="38100" dist="38100" dir="2700000" algn="tl">
                    <a:srgbClr val="C0C0C0"/>
                  </a:outerShdw>
                </a:effectLst>
                <a:ea typeface="ＭＳ Ｐゴシック" pitchFamily="34" charset="-128"/>
              </a:rPr>
              <a:t>Objectives</a:t>
            </a:r>
          </a:p>
        </p:txBody>
      </p:sp>
      <p:sp>
        <p:nvSpPr>
          <p:cNvPr id="573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981200"/>
            <a:ext cx="8229600" cy="4876800"/>
          </a:xfrm>
        </p:spPr>
        <p:txBody>
          <a:bodyPr wrap="square" numCol="1" anchor="t" anchorCtr="0" compatLnSpc="1">
            <a:prstTxWarp prst="textNoShape">
              <a:avLst/>
            </a:prstTxWarp>
            <a:noAutofit/>
          </a:bodyPr>
          <a:lstStyle/>
          <a:p>
            <a:pPr eaLnBrk="1" hangingPunct="1">
              <a:buFont typeface="Wingdings" pitchFamily="2" charset="2"/>
              <a:buChar char="Ø"/>
              <a:defRPr/>
            </a:pPr>
            <a:r>
              <a:rPr lang="en-US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ＭＳ Ｐゴシック" pitchFamily="34" charset="-128"/>
              </a:rPr>
              <a:t>Discuss mechanisms for contracts and agreements on TFPA projects.</a:t>
            </a:r>
          </a:p>
          <a:p>
            <a:pPr eaLnBrk="1" hangingPunct="1">
              <a:buFont typeface="Wingdings" pitchFamily="2" charset="2"/>
              <a:buChar char="Ø"/>
              <a:defRPr/>
            </a:pPr>
            <a:r>
              <a:rPr lang="en-US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ＭＳ Ｐゴシック" pitchFamily="34" charset="-128"/>
              </a:rPr>
              <a:t>Share Pros, Cons, Success Stories and Lessons Learned on partnerships between Tribes and USFS.</a:t>
            </a:r>
          </a:p>
          <a:p>
            <a:pPr eaLnBrk="1" hangingPunct="1">
              <a:buFont typeface="Wingdings" pitchFamily="2" charset="2"/>
              <a:buChar char="Ø"/>
              <a:defRPr/>
            </a:pPr>
            <a:r>
              <a:rPr lang="en-US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ＭＳ Ｐゴシック" pitchFamily="34" charset="-128"/>
              </a:rPr>
              <a:t>Provide perspectives on obstacles and jointly develop solutions.</a:t>
            </a:r>
          </a:p>
          <a:p>
            <a:pPr marL="0" indent="0" eaLnBrk="1" hangingPunct="1">
              <a:buNone/>
              <a:defRPr/>
            </a:pPr>
            <a:endParaRPr lang="en-US" sz="2800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ＭＳ Ｐゴシック" pitchFamily="34" charset="-128"/>
            </a:endParaRPr>
          </a:p>
        </p:txBody>
      </p:sp>
    </p:spTree>
  </p:cSld>
  <p:clrMapOvr>
    <a:masterClrMapping/>
  </p:clrMapOvr>
  <p:transition spd="slow"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b="1" dirty="0"/>
              <a:t>Contracts and Agreements under</a:t>
            </a:r>
            <a:br>
              <a:rPr lang="en-US" sz="2800" b="1" dirty="0"/>
            </a:br>
            <a:r>
              <a:rPr lang="en-US" sz="2800" b="1" dirty="0"/>
              <a:t>The Tribal Forest Protection Act of 2004</a:t>
            </a:r>
            <a:endParaRPr lang="en-US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buNone/>
            </a:pPr>
            <a:r>
              <a:rPr lang="en-US" u="sng" dirty="0"/>
              <a:t>Selecting an Instrument</a:t>
            </a:r>
          </a:p>
          <a:p>
            <a:r>
              <a:rPr lang="en-US" dirty="0"/>
              <a:t>Consider both parties’ needs and objectives:</a:t>
            </a:r>
          </a:p>
          <a:p>
            <a:pPr lvl="1"/>
            <a:r>
              <a:rPr lang="en-US" dirty="0"/>
              <a:t>What are the treatment objectives?</a:t>
            </a:r>
          </a:p>
          <a:p>
            <a:pPr lvl="1"/>
            <a:r>
              <a:rPr lang="en-US" dirty="0"/>
              <a:t>Are there requirements on how the work is executed?</a:t>
            </a:r>
          </a:p>
          <a:p>
            <a:pPr lvl="1"/>
            <a:r>
              <a:rPr lang="en-US" dirty="0"/>
              <a:t>Timing restrictions or objectives?</a:t>
            </a:r>
          </a:p>
          <a:p>
            <a:pPr lvl="1"/>
            <a:r>
              <a:rPr lang="en-US" dirty="0"/>
              <a:t>Economic needs to consider?</a:t>
            </a:r>
          </a:p>
          <a:p>
            <a:pPr lvl="1"/>
            <a:r>
              <a:rPr lang="en-US" dirty="0"/>
              <a:t>Labor workforce needs to consider?</a:t>
            </a: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7413510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b="1" dirty="0"/>
              <a:t>Contracts and Agreements under</a:t>
            </a:r>
            <a:br>
              <a:rPr lang="en-US" sz="2800" b="1" dirty="0"/>
            </a:br>
            <a:r>
              <a:rPr lang="en-US" sz="2800" b="1" dirty="0"/>
              <a:t>The Tribal Forest Protection Act of 2004</a:t>
            </a:r>
            <a:endParaRPr lang="en-US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5175" y="1798638"/>
            <a:ext cx="7612063" cy="4454525"/>
          </a:xfrm>
        </p:spPr>
        <p:txBody>
          <a:bodyPr/>
          <a:lstStyle/>
          <a:p>
            <a:pPr algn="ctr">
              <a:buNone/>
            </a:pPr>
            <a:r>
              <a:rPr lang="en-US" u="sng" dirty="0"/>
              <a:t>Selecting an Instrument</a:t>
            </a:r>
          </a:p>
          <a:p>
            <a:r>
              <a:rPr lang="en-US" dirty="0"/>
              <a:t>Consider both parties’ resources:</a:t>
            </a:r>
          </a:p>
          <a:p>
            <a:pPr lvl="1"/>
            <a:r>
              <a:rPr lang="en-US" dirty="0"/>
              <a:t>Where is the money coming from?</a:t>
            </a:r>
          </a:p>
          <a:p>
            <a:pPr lvl="2"/>
            <a:r>
              <a:rPr lang="en-US" dirty="0"/>
              <a:t>Is there timber value?</a:t>
            </a:r>
          </a:p>
          <a:p>
            <a:pPr lvl="2"/>
            <a:r>
              <a:rPr lang="en-US" dirty="0"/>
              <a:t>How much appropriated funding? Is it the right kind?</a:t>
            </a:r>
          </a:p>
          <a:p>
            <a:pPr lvl="2"/>
            <a:r>
              <a:rPr lang="en-US" dirty="0"/>
              <a:t>Other sources of financial support? (Grants? Cooperators?)</a:t>
            </a:r>
          </a:p>
        </p:txBody>
      </p:sp>
    </p:spTree>
    <p:extLst>
      <p:ext uri="{BB962C8B-B14F-4D97-AF65-F5344CB8AC3E}">
        <p14:creationId xmlns:p14="http://schemas.microsoft.com/office/powerpoint/2010/main" val="281675684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b="1" dirty="0"/>
              <a:t>Contracts and Agreements under</a:t>
            </a:r>
            <a:br>
              <a:rPr lang="en-US" sz="2800" b="1" dirty="0"/>
            </a:br>
            <a:r>
              <a:rPr lang="en-US" sz="2800" b="1" dirty="0"/>
              <a:t>The Tribal Forest Protection Act of 2004</a:t>
            </a:r>
            <a:endParaRPr lang="en-US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>
              <a:buNone/>
            </a:pPr>
            <a:r>
              <a:rPr lang="en-US" u="sng" dirty="0"/>
              <a:t>Selecting an Instrument</a:t>
            </a:r>
          </a:p>
          <a:p>
            <a:r>
              <a:rPr lang="en-US" dirty="0"/>
              <a:t>Consider both parties’ resources:</a:t>
            </a:r>
          </a:p>
          <a:p>
            <a:pPr lvl="1"/>
            <a:r>
              <a:rPr lang="en-US" dirty="0"/>
              <a:t>Where is the labor and equipment coming from?</a:t>
            </a:r>
          </a:p>
          <a:p>
            <a:pPr lvl="2"/>
            <a:r>
              <a:rPr lang="en-US" dirty="0"/>
              <a:t>Does the Tribe have the manpower, organization &amp; equipment to succeed? Part of it?  All of it?</a:t>
            </a:r>
          </a:p>
          <a:p>
            <a:pPr lvl="2"/>
            <a:r>
              <a:rPr lang="en-US" dirty="0"/>
              <a:t>What does the local contractor pool look like?</a:t>
            </a:r>
          </a:p>
          <a:p>
            <a:pPr lvl="2"/>
            <a:r>
              <a:rPr lang="en-US" dirty="0"/>
              <a:t>Do other cooperators have manpower, equipment and organization to execute part or all of it?</a:t>
            </a:r>
          </a:p>
          <a:p>
            <a:pPr lvl="1"/>
            <a:r>
              <a:rPr lang="en-US" dirty="0"/>
              <a:t>If there is product removal, where is the material going to?</a:t>
            </a:r>
          </a:p>
          <a:p>
            <a:pPr lvl="1"/>
            <a:endParaRPr lang="en-US" dirty="0"/>
          </a:p>
          <a:p>
            <a:pPr lvl="2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919759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b="1" dirty="0"/>
              <a:t>Contracts and Agreements under</a:t>
            </a:r>
            <a:br>
              <a:rPr lang="en-US" sz="2800" b="1" dirty="0"/>
            </a:br>
            <a:r>
              <a:rPr lang="en-US" sz="2800" b="1" dirty="0"/>
              <a:t>The Tribal Forest Protection Act of 2004</a:t>
            </a:r>
            <a:endParaRPr lang="en-US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>
              <a:buNone/>
            </a:pPr>
            <a:r>
              <a:rPr lang="en-US" u="sng" dirty="0"/>
              <a:t>Consider the nature of the instruments:</a:t>
            </a:r>
          </a:p>
          <a:p>
            <a:r>
              <a:rPr lang="en-US" b="1" dirty="0"/>
              <a:t>Contracts </a:t>
            </a:r>
            <a:r>
              <a:rPr lang="en-US" dirty="0"/>
              <a:t>– binding in nature, but Contractor may benefit greater financially.</a:t>
            </a:r>
          </a:p>
          <a:p>
            <a:r>
              <a:rPr lang="en-US" b="1" dirty="0"/>
              <a:t>Agreements </a:t>
            </a:r>
            <a:r>
              <a:rPr lang="en-US" dirty="0"/>
              <a:t>– not binding; easy to change or terminate; may require match.</a:t>
            </a:r>
          </a:p>
          <a:p>
            <a:r>
              <a:rPr lang="en-US" b="1" dirty="0"/>
              <a:t>A comprehensive approach </a:t>
            </a:r>
            <a:r>
              <a:rPr lang="en-US" dirty="0"/>
              <a:t>may also include a combination of tools.</a:t>
            </a:r>
          </a:p>
          <a:p>
            <a:pPr lvl="1"/>
            <a:endParaRPr lang="en-US" dirty="0"/>
          </a:p>
          <a:p>
            <a:pPr lvl="2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487743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b="1" dirty="0">
                <a:solidFill>
                  <a:prstClr val="black"/>
                </a:solidFill>
              </a:rPr>
              <a:t>Contracts and Agreements under</a:t>
            </a:r>
            <a:br>
              <a:rPr lang="en-US" sz="2800" b="1" dirty="0">
                <a:solidFill>
                  <a:prstClr val="black"/>
                </a:solidFill>
              </a:rPr>
            </a:br>
            <a:r>
              <a:rPr lang="en-US" sz="2800" b="1" dirty="0">
                <a:solidFill>
                  <a:prstClr val="black"/>
                </a:solidFill>
              </a:rPr>
              <a:t>The Tribal Forest Protection Act of 2004</a:t>
            </a:r>
            <a:endParaRPr lang="en-US" sz="31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0" indent="0" algn="ctr">
              <a:buNone/>
            </a:pPr>
            <a:endParaRPr lang="en-US" i="1" u="sng" dirty="0"/>
          </a:p>
          <a:p>
            <a:pPr marL="0" indent="0">
              <a:buNone/>
            </a:pPr>
            <a:r>
              <a:rPr lang="en-US" sz="4400" b="1" dirty="0"/>
              <a:t>AGREEMENTS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US" sz="3600" b="1" dirty="0"/>
              <a:t>Stewardship Agreements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US" sz="3600" b="1" dirty="0"/>
              <a:t>Traditional Agreements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en-US" sz="3200" dirty="0"/>
              <a:t>Participating (</a:t>
            </a:r>
            <a:r>
              <a:rPr lang="en-US" sz="2600" dirty="0"/>
              <a:t>20% match; specific work types; allows advance payments</a:t>
            </a:r>
            <a:r>
              <a:rPr lang="en-US" sz="3200" dirty="0"/>
              <a:t>)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en-US" sz="3200" dirty="0"/>
              <a:t>Challenge Cost-Share (</a:t>
            </a:r>
            <a:r>
              <a:rPr lang="en-US" sz="2600" dirty="0"/>
              <a:t>20% match</a:t>
            </a:r>
            <a:r>
              <a:rPr lang="en-US" sz="3200" dirty="0"/>
              <a:t>)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en-US" sz="3200" dirty="0"/>
              <a:t>Collection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en-US" sz="3200" dirty="0"/>
              <a:t>Other</a:t>
            </a:r>
          </a:p>
          <a:p>
            <a:pPr lvl="2">
              <a:buFont typeface="Wingdings" panose="05000000000000000000" pitchFamily="2" charset="2"/>
              <a:buChar char="§"/>
            </a:pP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290789730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b="1" dirty="0">
                <a:solidFill>
                  <a:prstClr val="black"/>
                </a:solidFill>
              </a:rPr>
              <a:t>Contracts and Agreements under</a:t>
            </a:r>
            <a:br>
              <a:rPr lang="en-US" sz="2800" b="1" dirty="0">
                <a:solidFill>
                  <a:prstClr val="black"/>
                </a:solidFill>
              </a:rPr>
            </a:br>
            <a:r>
              <a:rPr lang="en-US" sz="2800" b="1" dirty="0">
                <a:solidFill>
                  <a:prstClr val="black"/>
                </a:solidFill>
              </a:rPr>
              <a:t>The Tribal Forest Protection Act of 2004</a:t>
            </a:r>
            <a:endParaRPr lang="en-US" sz="31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3600" b="1" dirty="0"/>
              <a:t>AGREEMENTS CONSIDERATIONS:</a:t>
            </a:r>
          </a:p>
          <a:p>
            <a:pPr marL="0" indent="0" algn="ctr">
              <a:buNone/>
            </a:pPr>
            <a:endParaRPr lang="en-US" sz="800" b="1" dirty="0"/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/>
              <a:t>What does TFPA do for Agreements?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/>
              <a:t>Agency / Cooperator relationship.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/>
              <a:t>Agreements are non-binding legal instruments.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/>
              <a:t>Other requirements or restrictions (i.e. matching requirements, or specific activities or locations)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/>
              <a:t>Tribe:  Tribal Authority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/>
              <a:t>Federal Government: Line Officers</a:t>
            </a:r>
          </a:p>
          <a:p>
            <a:pPr lvl="2">
              <a:buFont typeface="Wingdings" panose="05000000000000000000" pitchFamily="2" charset="2"/>
              <a:buChar char="§"/>
            </a:pP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156466397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b="1" dirty="0">
                <a:solidFill>
                  <a:prstClr val="black"/>
                </a:solidFill>
              </a:rPr>
              <a:t>Contracts and Agreements under</a:t>
            </a:r>
            <a:br>
              <a:rPr lang="en-US" sz="2800" b="1" dirty="0">
                <a:solidFill>
                  <a:prstClr val="black"/>
                </a:solidFill>
              </a:rPr>
            </a:br>
            <a:r>
              <a:rPr lang="en-US" sz="2800" b="1" dirty="0">
                <a:solidFill>
                  <a:prstClr val="black"/>
                </a:solidFill>
              </a:rPr>
              <a:t>The Tribal Forest Protection Act of 2004</a:t>
            </a:r>
            <a:endParaRPr lang="en-US" sz="31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sz="4400" b="1" dirty="0"/>
              <a:t>CONTRACTS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US" sz="3600" b="1" dirty="0"/>
              <a:t>Traditional contracts </a:t>
            </a:r>
            <a:endParaRPr lang="en-US" sz="2000" b="1" dirty="0"/>
          </a:p>
          <a:p>
            <a:pPr lvl="2">
              <a:buFont typeface="Arial" panose="020B0604020202020204" pitchFamily="34" charset="0"/>
              <a:buChar char="•"/>
            </a:pPr>
            <a:r>
              <a:rPr lang="en-US" sz="2800" b="1" dirty="0"/>
              <a:t>Procurement Contracts </a:t>
            </a:r>
            <a:r>
              <a:rPr lang="en-US" sz="2000" b="1" dirty="0"/>
              <a:t>(purchase services)</a:t>
            </a:r>
            <a:endParaRPr lang="en-US" sz="2800" b="1" dirty="0"/>
          </a:p>
          <a:p>
            <a:pPr lvl="2">
              <a:buFont typeface="Arial" panose="020B0604020202020204" pitchFamily="34" charset="0"/>
              <a:buChar char="•"/>
            </a:pPr>
            <a:r>
              <a:rPr lang="en-US" sz="2800" b="1" dirty="0"/>
              <a:t>Timber Contracts </a:t>
            </a:r>
            <a:r>
              <a:rPr lang="en-US" sz="2000" b="1" dirty="0"/>
              <a:t>(sell goods)</a:t>
            </a:r>
            <a:endParaRPr lang="en-US" sz="3600" b="1" dirty="0"/>
          </a:p>
          <a:p>
            <a:pPr lvl="1">
              <a:buFont typeface="Wingdings" panose="05000000000000000000" pitchFamily="2" charset="2"/>
              <a:buChar char="Ø"/>
            </a:pPr>
            <a:r>
              <a:rPr lang="en-US" sz="3600" b="1" dirty="0"/>
              <a:t>Stewardship Contracts </a:t>
            </a:r>
            <a:r>
              <a:rPr lang="en-US" sz="2000" b="1" dirty="0"/>
              <a:t>(trade goods for services)</a:t>
            </a:r>
            <a:endParaRPr lang="en-US" sz="3600" b="1" dirty="0"/>
          </a:p>
          <a:p>
            <a:pPr lvl="2">
              <a:buFont typeface="Arial" panose="020B0604020202020204" pitchFamily="34" charset="0"/>
              <a:buChar char="•"/>
            </a:pPr>
            <a:r>
              <a:rPr lang="en-US" sz="2800" b="1" dirty="0"/>
              <a:t>Integrated Resource Timber Contracts (IRTCs)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en-US" sz="2800" b="1" dirty="0"/>
              <a:t>Integrated Resource Service Contracts (IRSCs)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en-US" sz="2800" b="1" dirty="0"/>
              <a:t>Service Stewardship Contracts</a:t>
            </a:r>
            <a:endParaRPr lang="en-US" sz="3600" b="1" dirty="0"/>
          </a:p>
        </p:txBody>
      </p:sp>
    </p:spTree>
    <p:extLst>
      <p:ext uri="{BB962C8B-B14F-4D97-AF65-F5344CB8AC3E}">
        <p14:creationId xmlns:p14="http://schemas.microsoft.com/office/powerpoint/2010/main" val="20886958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b="1" dirty="0">
                <a:solidFill>
                  <a:prstClr val="black"/>
                </a:solidFill>
              </a:rPr>
              <a:t>Contracts and Agreements under</a:t>
            </a:r>
            <a:br>
              <a:rPr lang="en-US" sz="2800" b="1" dirty="0">
                <a:solidFill>
                  <a:prstClr val="black"/>
                </a:solidFill>
              </a:rPr>
            </a:br>
            <a:r>
              <a:rPr lang="en-US" sz="2800" b="1" dirty="0">
                <a:solidFill>
                  <a:prstClr val="black"/>
                </a:solidFill>
              </a:rPr>
              <a:t>The Tribal Forest Protection Act of 2004</a:t>
            </a:r>
            <a:endParaRPr lang="en-US" sz="31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1" y="2133600"/>
            <a:ext cx="7996238" cy="4119563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sz="4400" b="1" dirty="0"/>
              <a:t>CONTRACTS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US" sz="3600" b="1" dirty="0"/>
              <a:t>Timber Contracts </a:t>
            </a:r>
            <a:r>
              <a:rPr lang="en-US" sz="2000" b="1" dirty="0"/>
              <a:t>(income)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en-US" sz="2800" b="1" dirty="0"/>
              <a:t>Timber Contracts </a:t>
            </a:r>
            <a:r>
              <a:rPr lang="en-US" sz="2000" b="1" dirty="0"/>
              <a:t>(income to US Treasury)</a:t>
            </a:r>
            <a:endParaRPr lang="en-US" sz="2800" b="1" dirty="0"/>
          </a:p>
          <a:p>
            <a:pPr lvl="2">
              <a:buFont typeface="Arial" panose="020B0604020202020204" pitchFamily="34" charset="0"/>
              <a:buChar char="•"/>
            </a:pPr>
            <a:r>
              <a:rPr lang="en-US" sz="2800" b="1" dirty="0"/>
              <a:t>Integrated Resource Timber Contracts (IRTCs)</a:t>
            </a:r>
            <a:endParaRPr lang="en-US" sz="1400" b="1" dirty="0"/>
          </a:p>
          <a:p>
            <a:pPr lvl="1">
              <a:buFont typeface="Wingdings" panose="05000000000000000000" pitchFamily="2" charset="2"/>
              <a:buChar char="Ø"/>
            </a:pPr>
            <a:r>
              <a:rPr lang="en-US" sz="3600" b="1" dirty="0"/>
              <a:t>Procurement Contracts </a:t>
            </a:r>
            <a:r>
              <a:rPr lang="en-US" sz="1800" b="1" dirty="0"/>
              <a:t>(expenditure)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en-US" sz="2800" b="1" dirty="0"/>
              <a:t>Traditional Service Contracts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en-US" sz="2800" b="1" dirty="0"/>
              <a:t>Integrated Resource Service Contracts (IRSCs)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en-US" sz="2800" b="1" dirty="0"/>
              <a:t>Service Stewardship Contracts</a:t>
            </a:r>
          </a:p>
        </p:txBody>
      </p:sp>
    </p:spTree>
    <p:extLst>
      <p:ext uri="{BB962C8B-B14F-4D97-AF65-F5344CB8AC3E}">
        <p14:creationId xmlns:p14="http://schemas.microsoft.com/office/powerpoint/2010/main" val="149928666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b="1" dirty="0">
                <a:solidFill>
                  <a:prstClr val="black"/>
                </a:solidFill>
              </a:rPr>
              <a:t>Contracts and Agreements under</a:t>
            </a:r>
            <a:br>
              <a:rPr lang="en-US" sz="2800" b="1" dirty="0">
                <a:solidFill>
                  <a:prstClr val="black"/>
                </a:solidFill>
              </a:rPr>
            </a:br>
            <a:r>
              <a:rPr lang="en-US" sz="2800" b="1" dirty="0">
                <a:solidFill>
                  <a:prstClr val="black"/>
                </a:solidFill>
              </a:rPr>
              <a:t>The Tribal Forest Protection Act of 2004</a:t>
            </a:r>
            <a:endParaRPr lang="en-US" sz="31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1" y="2133600"/>
            <a:ext cx="8072438" cy="41195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3600" b="1" dirty="0"/>
              <a:t>CONTRACTING CONSIDERATIONS: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US" sz="2600" dirty="0"/>
              <a:t>Contracting Agency / Contractor relationship.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US" sz="2600" dirty="0"/>
              <a:t>Contracts are binding legal instruments.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US" sz="2600" dirty="0"/>
              <a:t>Sovereign Immunity &amp; the business transaction.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US" sz="2600" dirty="0"/>
              <a:t>Tribe:  Tribal Authority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US" sz="2600" dirty="0"/>
              <a:t>Federal Government</a:t>
            </a:r>
          </a:p>
          <a:p>
            <a:pPr lvl="2">
              <a:buFont typeface="Wingdings" panose="05000000000000000000" pitchFamily="2" charset="2"/>
              <a:buChar char="§"/>
            </a:pPr>
            <a:r>
              <a:rPr lang="en-US" sz="2600" dirty="0"/>
              <a:t>Procurement Contracting Officer (IRSCs &amp; Service)</a:t>
            </a:r>
          </a:p>
          <a:p>
            <a:pPr lvl="2">
              <a:buFont typeface="Wingdings" panose="05000000000000000000" pitchFamily="2" charset="2"/>
              <a:buChar char="§"/>
            </a:pPr>
            <a:r>
              <a:rPr lang="en-US" sz="2600" dirty="0"/>
              <a:t>Timber Contracting Officer (IRTCs &amp; Timber Sales)</a:t>
            </a:r>
          </a:p>
        </p:txBody>
      </p:sp>
    </p:spTree>
    <p:extLst>
      <p:ext uri="{BB962C8B-B14F-4D97-AF65-F5344CB8AC3E}">
        <p14:creationId xmlns:p14="http://schemas.microsoft.com/office/powerpoint/2010/main" val="80984244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b="1" dirty="0">
                <a:solidFill>
                  <a:prstClr val="black"/>
                </a:solidFill>
              </a:rPr>
              <a:t>Contracts and Agreements under</a:t>
            </a:r>
            <a:br>
              <a:rPr lang="en-US" sz="2800" b="1" dirty="0">
                <a:solidFill>
                  <a:prstClr val="black"/>
                </a:solidFill>
              </a:rPr>
            </a:br>
            <a:r>
              <a:rPr lang="en-US" sz="2800" b="1" dirty="0">
                <a:solidFill>
                  <a:prstClr val="black"/>
                </a:solidFill>
              </a:rPr>
              <a:t>The Tribal Forest Protection Act of 2004</a:t>
            </a:r>
            <a:endParaRPr lang="en-US" sz="31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3600" b="1" dirty="0"/>
              <a:t>CONTRACTING: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dirty="0"/>
              <a:t>How does TFPA fit in the framework of other federal contracting regulations?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b="1" dirty="0">
                <a:solidFill>
                  <a:srgbClr val="FFC000"/>
                </a:solidFill>
              </a:rPr>
              <a:t>Non-competitive:  </a:t>
            </a:r>
            <a:r>
              <a:rPr lang="en-US" i="1" dirty="0"/>
              <a:t>TFPA authorizes the Agency to contract directly with a tribe if the conditions stated in the Act are met.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b="1" dirty="0">
                <a:solidFill>
                  <a:schemeClr val="accent3">
                    <a:lumMod val="60000"/>
                    <a:lumOff val="40000"/>
                  </a:schemeClr>
                </a:solidFill>
              </a:rPr>
              <a:t>Competitive.  </a:t>
            </a:r>
            <a:r>
              <a:rPr lang="en-US" i="1" dirty="0"/>
              <a:t>TFPA authorizes the use of tribally-related evaluation factors.</a:t>
            </a:r>
          </a:p>
        </p:txBody>
      </p:sp>
    </p:spTree>
    <p:extLst>
      <p:ext uri="{BB962C8B-B14F-4D97-AF65-F5344CB8AC3E}">
        <p14:creationId xmlns:p14="http://schemas.microsoft.com/office/powerpoint/2010/main" val="360346577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FE67B7-8C23-48CC-8E72-7A7081329E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Agenda</a:t>
            </a:r>
          </a:p>
        </p:txBody>
      </p:sp>
      <p:graphicFrame>
        <p:nvGraphicFramePr>
          <p:cNvPr id="11" name="Content Placeholder 10">
            <a:extLst>
              <a:ext uri="{FF2B5EF4-FFF2-40B4-BE49-F238E27FC236}">
                <a16:creationId xmlns:a16="http://schemas.microsoft.com/office/drawing/2014/main" id="{A912CC21-48E7-4964-AB69-59EC2EB8ACF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84871604"/>
              </p:ext>
            </p:extLst>
          </p:nvPr>
        </p:nvGraphicFramePr>
        <p:xfrm>
          <a:off x="494506" y="1828800"/>
          <a:ext cx="8153400" cy="458374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114800">
                  <a:extLst>
                    <a:ext uri="{9D8B030D-6E8A-4147-A177-3AD203B41FA5}">
                      <a16:colId xmlns:a16="http://schemas.microsoft.com/office/drawing/2014/main" val="3477589516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209880191"/>
                    </a:ext>
                  </a:extLst>
                </a:gridCol>
              </a:tblGrid>
              <a:tr h="255540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1200"/>
                        </a:spcAft>
                      </a:pPr>
                      <a:r>
                        <a:rPr lang="en-US" sz="1800">
                          <a:effectLst/>
                        </a:rPr>
                        <a:t>Description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1200"/>
                        </a:spcAft>
                      </a:pPr>
                      <a:r>
                        <a:rPr lang="en-US" sz="1800" dirty="0">
                          <a:effectLst/>
                        </a:rPr>
                        <a:t>Presenter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219378862"/>
                  </a:ext>
                </a:extLst>
              </a:tr>
              <a:tr h="431646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1200"/>
                        </a:spcAft>
                      </a:pPr>
                      <a:r>
                        <a:rPr lang="en-US" sz="1800" dirty="0">
                          <a:effectLst/>
                        </a:rPr>
                        <a:t>Welcome, Introductions, and Webinar Objectives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chemeClr val="bg1"/>
                          </a:solidFill>
                          <a:effectLst/>
                        </a:rPr>
                        <a:t>Stephanie Lucero, TFPA Workshop Coordinator</a:t>
                      </a:r>
                      <a:endParaRPr lang="en-US" sz="18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89352873"/>
                  </a:ext>
                </a:extLst>
              </a:tr>
              <a:tr h="423227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Overview of TFPA in Terms of Acquisitions</a:t>
                      </a: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8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1200"/>
                        </a:spcAft>
                      </a:pPr>
                      <a:r>
                        <a:rPr lang="es-MX" sz="1800" dirty="0">
                          <a:solidFill>
                            <a:schemeClr val="bg1"/>
                          </a:solidFill>
                          <a:effectLst/>
                        </a:rPr>
                        <a:t>Intertribal Timber Council</a:t>
                      </a:r>
                      <a:endParaRPr lang="en-US" sz="18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603749"/>
                  </a:ext>
                </a:extLst>
              </a:tr>
              <a:tr h="647469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>
                          <a:effectLst/>
                        </a:rPr>
                        <a:t>Contracts between Tribes and USFS</a:t>
                      </a: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800" dirty="0">
                        <a:effectLst/>
                      </a:endParaRPr>
                    </a:p>
                  </a:txBody>
                  <a:tcPr marL="68580" marR="68580" marT="0" marB="0"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12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>
                          <a:solidFill>
                            <a:schemeClr val="bg1"/>
                          </a:solidFill>
                          <a:effectLst/>
                        </a:rPr>
                        <a:t>Gavin Smith, WO AQM Procurement Analyst</a:t>
                      </a:r>
                    </a:p>
                  </a:txBody>
                  <a:tcPr marL="68580" marR="68580" marT="0" marB="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32070785"/>
                  </a:ext>
                </a:extLst>
              </a:tr>
              <a:tr h="262408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>
                          <a:effectLst/>
                        </a:rPr>
                        <a:t>Partnering with Agreements and Grants </a:t>
                      </a: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 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>
                          <a:solidFill>
                            <a:schemeClr val="bg1"/>
                          </a:solidFill>
                          <a:effectLst/>
                        </a:rPr>
                        <a:t>Allison </a:t>
                      </a:r>
                      <a:r>
                        <a:rPr lang="en-US" sz="1800" dirty="0" err="1">
                          <a:solidFill>
                            <a:schemeClr val="bg1"/>
                          </a:solidFill>
                          <a:effectLst/>
                        </a:rPr>
                        <a:t>Leiman</a:t>
                      </a:r>
                      <a:r>
                        <a:rPr lang="en-US" sz="1800" dirty="0">
                          <a:solidFill>
                            <a:schemeClr val="bg1"/>
                          </a:solidFill>
                          <a:effectLst/>
                        </a:rPr>
                        <a:t>, National G&amp;A Policy Specialist</a:t>
                      </a:r>
                      <a:endParaRPr lang="en-US" sz="18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chemeClr val="bg1"/>
                          </a:solidFill>
                          <a:effectLst/>
                        </a:rPr>
                        <a:t> </a:t>
                      </a:r>
                      <a:endParaRPr lang="en-US" sz="18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10872052"/>
                  </a:ext>
                </a:extLst>
              </a:tr>
              <a:tr h="918758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Facilitated discussion: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chemeClr val="bg1"/>
                          </a:solidFill>
                          <a:effectLst/>
                        </a:rPr>
                        <a:t>All</a:t>
                      </a: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chemeClr val="bg1"/>
                          </a:solidFill>
                          <a:effectLst/>
                        </a:rPr>
                        <a:t>Stephanie Lucero, TFPA Workshop Coordinator</a:t>
                      </a:r>
                      <a:endParaRPr lang="en-US" sz="18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9309444"/>
                  </a:ext>
                </a:extLst>
              </a:tr>
              <a:tr h="431646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Wrap up and Next Steps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chemeClr val="bg1"/>
                          </a:solidFill>
                          <a:effectLst/>
                        </a:rPr>
                        <a:t>Stephanie Lucero, TFPA Workshop Coordinator</a:t>
                      </a:r>
                      <a:endParaRPr lang="en-US" sz="18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51935854"/>
                  </a:ext>
                </a:extLst>
              </a:tr>
              <a:tr h="215823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Adjourn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chemeClr val="bg1"/>
                          </a:solidFill>
                          <a:effectLst/>
                        </a:rPr>
                        <a:t>All</a:t>
                      </a:r>
                      <a:endParaRPr lang="en-US" sz="18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1333946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2138809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b="1" dirty="0">
                <a:solidFill>
                  <a:prstClr val="black"/>
                </a:solidFill>
              </a:rPr>
              <a:t>Contracts and Agreements under</a:t>
            </a:r>
            <a:br>
              <a:rPr lang="en-US" sz="2800" b="1" dirty="0">
                <a:solidFill>
                  <a:prstClr val="black"/>
                </a:solidFill>
              </a:rPr>
            </a:br>
            <a:r>
              <a:rPr lang="en-US" sz="2800" b="1" dirty="0">
                <a:solidFill>
                  <a:prstClr val="black"/>
                </a:solidFill>
              </a:rPr>
              <a:t>The Tribal Forest Protection Act of 2004</a:t>
            </a:r>
            <a:endParaRPr lang="en-US" sz="31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3600" b="1" dirty="0"/>
              <a:t>CONTRACTING: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sz="2600" dirty="0"/>
              <a:t>How does TFPA fit in the framework of other federal contracting regulations?</a:t>
            </a:r>
          </a:p>
          <a:p>
            <a:pPr marL="0" indent="0">
              <a:buNone/>
            </a:pPr>
            <a:endParaRPr lang="en-US" sz="2600" dirty="0"/>
          </a:p>
          <a:p>
            <a:pPr lvl="1">
              <a:buFont typeface="Wingdings" panose="05000000000000000000" pitchFamily="2" charset="2"/>
              <a:buChar char="§"/>
            </a:pPr>
            <a:r>
              <a:rPr lang="en-US" sz="2600" b="1" u="sng" dirty="0">
                <a:solidFill>
                  <a:srgbClr val="FFC000"/>
                </a:solidFill>
              </a:rPr>
              <a:t>Non-competitive</a:t>
            </a:r>
            <a:r>
              <a:rPr lang="en-US" sz="2600" dirty="0">
                <a:solidFill>
                  <a:srgbClr val="FFC000"/>
                </a:solidFill>
              </a:rPr>
              <a:t>: </a:t>
            </a:r>
          </a:p>
          <a:p>
            <a:pPr lvl="2">
              <a:buFont typeface="Wingdings" panose="05000000000000000000" pitchFamily="2" charset="2"/>
              <a:buChar char="§"/>
            </a:pPr>
            <a:r>
              <a:rPr lang="en-US" sz="2600" dirty="0"/>
              <a:t>Federal Acquisition Regulations (FAR):  FAR 6.302-5:  Authorized or Required by Statute.</a:t>
            </a:r>
          </a:p>
          <a:p>
            <a:pPr lvl="1">
              <a:buFont typeface="Wingdings" panose="05000000000000000000" pitchFamily="2" charset="2"/>
              <a:buChar char="§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602016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b="1" dirty="0">
                <a:solidFill>
                  <a:prstClr val="black"/>
                </a:solidFill>
              </a:rPr>
              <a:t>Contracts and Agreements under</a:t>
            </a:r>
            <a:br>
              <a:rPr lang="en-US" sz="2800" b="1" dirty="0">
                <a:solidFill>
                  <a:prstClr val="black"/>
                </a:solidFill>
              </a:rPr>
            </a:br>
            <a:r>
              <a:rPr lang="en-US" sz="2800" b="1" dirty="0">
                <a:solidFill>
                  <a:prstClr val="black"/>
                </a:solidFill>
              </a:rPr>
              <a:t>The Tribal Forest Protection Act of 2004</a:t>
            </a:r>
            <a:endParaRPr lang="en-US" sz="31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en-US" sz="3800" b="1" u="sng" dirty="0">
                <a:solidFill>
                  <a:srgbClr val="FFC000"/>
                </a:solidFill>
              </a:rPr>
              <a:t>Non-Competitive Process </a:t>
            </a:r>
            <a:r>
              <a:rPr lang="en-US" sz="3800" u="sng" dirty="0">
                <a:solidFill>
                  <a:srgbClr val="FFC000"/>
                </a:solidFill>
              </a:rPr>
              <a:t>(Procurement)</a:t>
            </a:r>
            <a:r>
              <a:rPr lang="en-US" sz="3800" b="1" dirty="0">
                <a:solidFill>
                  <a:srgbClr val="FFC000"/>
                </a:solidFill>
              </a:rPr>
              <a:t>:</a:t>
            </a:r>
          </a:p>
          <a:p>
            <a:pPr marL="0" indent="0" algn="ctr">
              <a:buNone/>
            </a:pPr>
            <a:endParaRPr lang="en-US" sz="900" b="1" dirty="0">
              <a:solidFill>
                <a:srgbClr val="7030A0"/>
              </a:solidFill>
            </a:endParaRPr>
          </a:p>
          <a:p>
            <a:pPr lvl="2">
              <a:buFont typeface="Wingdings" panose="05000000000000000000" pitchFamily="2" charset="2"/>
              <a:buChar char="Ø"/>
            </a:pPr>
            <a:r>
              <a:rPr lang="en-US" sz="3200" dirty="0"/>
              <a:t>Project approved.</a:t>
            </a:r>
          </a:p>
          <a:p>
            <a:pPr lvl="2">
              <a:buFont typeface="Wingdings" panose="05000000000000000000" pitchFamily="2" charset="2"/>
              <a:buChar char="Ø"/>
            </a:pPr>
            <a:r>
              <a:rPr lang="en-US" sz="3200" dirty="0"/>
              <a:t>“Pre-solicitation” meetings with Tribe.</a:t>
            </a:r>
          </a:p>
          <a:p>
            <a:pPr lvl="2">
              <a:buFont typeface="Wingdings" panose="05000000000000000000" pitchFamily="2" charset="2"/>
              <a:buChar char="Ø"/>
            </a:pPr>
            <a:r>
              <a:rPr lang="en-US" sz="3200" dirty="0"/>
              <a:t>Evaluation Criteria selected, if relevant.</a:t>
            </a:r>
          </a:p>
          <a:p>
            <a:pPr lvl="2">
              <a:buFont typeface="Wingdings" panose="05000000000000000000" pitchFamily="2" charset="2"/>
              <a:buChar char="Ø"/>
            </a:pPr>
            <a:r>
              <a:rPr lang="en-US" sz="3200" dirty="0"/>
              <a:t>Draft solicitation.</a:t>
            </a:r>
          </a:p>
          <a:p>
            <a:pPr lvl="2">
              <a:buFont typeface="Wingdings" panose="05000000000000000000" pitchFamily="2" charset="2"/>
              <a:buChar char="Ø"/>
            </a:pPr>
            <a:r>
              <a:rPr lang="en-US" sz="3200" dirty="0"/>
              <a:t>Issue solicitation to selected Tribe.</a:t>
            </a:r>
          </a:p>
          <a:p>
            <a:pPr lvl="2">
              <a:buFont typeface="Wingdings" panose="05000000000000000000" pitchFamily="2" charset="2"/>
              <a:buChar char="Ø"/>
            </a:pPr>
            <a:r>
              <a:rPr lang="en-US" sz="3200" dirty="0"/>
              <a:t>Pre-proposal conference.</a:t>
            </a:r>
          </a:p>
          <a:p>
            <a:pPr lvl="2">
              <a:buFont typeface="Wingdings" panose="05000000000000000000" pitchFamily="2" charset="2"/>
              <a:buChar char="Ø"/>
            </a:pPr>
            <a:r>
              <a:rPr lang="en-US" sz="3200" dirty="0"/>
              <a:t>Receive and evaluate proposal.</a:t>
            </a:r>
          </a:p>
          <a:p>
            <a:pPr lvl="2">
              <a:buFont typeface="Wingdings" panose="05000000000000000000" pitchFamily="2" charset="2"/>
              <a:buChar char="Ø"/>
            </a:pPr>
            <a:r>
              <a:rPr lang="en-US" sz="3200" dirty="0"/>
              <a:t>Award Contract.</a:t>
            </a:r>
          </a:p>
          <a:p>
            <a:pPr lvl="2">
              <a:buFont typeface="Wingdings" panose="05000000000000000000" pitchFamily="2" charset="2"/>
              <a:buChar char="Ø"/>
            </a:pPr>
            <a:r>
              <a:rPr lang="en-US" sz="3200" dirty="0"/>
              <a:t>Pre-work Meeting / Start Work.</a:t>
            </a:r>
          </a:p>
          <a:p>
            <a:pPr lvl="2">
              <a:buFont typeface="Wingdings" panose="05000000000000000000" pitchFamily="2" charset="2"/>
              <a:buChar char="§"/>
            </a:pPr>
            <a:endParaRPr lang="en-US" sz="2000" dirty="0"/>
          </a:p>
          <a:p>
            <a:pPr lvl="2">
              <a:buFont typeface="Wingdings" panose="05000000000000000000" pitchFamily="2" charset="2"/>
              <a:buChar char="§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63041432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b="1" dirty="0">
                <a:solidFill>
                  <a:prstClr val="black"/>
                </a:solidFill>
              </a:rPr>
              <a:t>Contracts and Agreements under</a:t>
            </a:r>
            <a:br>
              <a:rPr lang="en-US" sz="2800" b="1" dirty="0">
                <a:solidFill>
                  <a:prstClr val="black"/>
                </a:solidFill>
              </a:rPr>
            </a:br>
            <a:r>
              <a:rPr lang="en-US" sz="2800" b="1" dirty="0">
                <a:solidFill>
                  <a:prstClr val="black"/>
                </a:solidFill>
              </a:rPr>
              <a:t>The Tribal Forest Protection Act of 2004</a:t>
            </a:r>
            <a:endParaRPr lang="en-US" sz="31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b="1" u="sng" dirty="0"/>
              <a:t>CONTRACTING</a:t>
            </a:r>
            <a:r>
              <a:rPr lang="en-US" b="1" dirty="0"/>
              <a:t>:</a:t>
            </a:r>
          </a:p>
          <a:p>
            <a:pPr marL="0" indent="0" algn="ctr">
              <a:buNone/>
            </a:pPr>
            <a:endParaRPr lang="en-US" sz="900" b="1" dirty="0"/>
          </a:p>
          <a:p>
            <a:pPr>
              <a:buFont typeface="Wingdings" panose="05000000000000000000" pitchFamily="2" charset="2"/>
              <a:buChar char="Ø"/>
            </a:pPr>
            <a:r>
              <a:rPr lang="en-US" sz="2800" dirty="0"/>
              <a:t>How does TFPA fit in the framework of other federal contracting regulations?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b="1" u="sng" dirty="0">
                <a:solidFill>
                  <a:schemeClr val="accent3">
                    <a:lumMod val="40000"/>
                    <a:lumOff val="60000"/>
                  </a:schemeClr>
                </a:solidFill>
              </a:rPr>
              <a:t>Competitive</a:t>
            </a:r>
            <a:r>
              <a:rPr lang="en-US" dirty="0">
                <a:solidFill>
                  <a:schemeClr val="accent3">
                    <a:lumMod val="40000"/>
                    <a:lumOff val="60000"/>
                  </a:schemeClr>
                </a:solidFill>
              </a:rPr>
              <a:t>:  </a:t>
            </a:r>
            <a:r>
              <a:rPr lang="en-US" sz="2400" dirty="0"/>
              <a:t>TFPA authorizes the Government to use “Best Value” contracting to make the award decision.</a:t>
            </a:r>
            <a:endParaRPr lang="en-US" sz="2000" b="1" dirty="0"/>
          </a:p>
          <a:p>
            <a:pPr lvl="2">
              <a:buFont typeface="Wingdings" panose="05000000000000000000" pitchFamily="2" charset="2"/>
              <a:buChar char="§"/>
            </a:pPr>
            <a:endParaRPr lang="en-US" sz="2000" dirty="0"/>
          </a:p>
          <a:p>
            <a:pPr lvl="2">
              <a:buFont typeface="Wingdings" panose="05000000000000000000" pitchFamily="2" charset="2"/>
              <a:buChar char="§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7685593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b="1" dirty="0">
                <a:solidFill>
                  <a:prstClr val="black"/>
                </a:solidFill>
              </a:rPr>
              <a:t>Contracts and Agreements under</a:t>
            </a:r>
            <a:br>
              <a:rPr lang="en-US" sz="2800" b="1" dirty="0">
                <a:solidFill>
                  <a:prstClr val="black"/>
                </a:solidFill>
              </a:rPr>
            </a:br>
            <a:r>
              <a:rPr lang="en-US" sz="2800" b="1" dirty="0">
                <a:solidFill>
                  <a:prstClr val="black"/>
                </a:solidFill>
              </a:rPr>
              <a:t>The Tribal Forest Protection Act of 2004</a:t>
            </a:r>
            <a:endParaRPr lang="en-US" sz="31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 algn="ctr">
              <a:buNone/>
            </a:pPr>
            <a:r>
              <a:rPr lang="en-US" b="1" u="sng" dirty="0"/>
              <a:t>CONTRACTING ISSUES</a:t>
            </a:r>
            <a:r>
              <a:rPr lang="en-US" b="1" dirty="0"/>
              <a:t>:</a:t>
            </a:r>
          </a:p>
          <a:p>
            <a:pPr marL="0" indent="0" algn="ctr">
              <a:buNone/>
            </a:pPr>
            <a:endParaRPr lang="en-US" sz="900" b="1" dirty="0"/>
          </a:p>
          <a:p>
            <a:pPr>
              <a:buFont typeface="Wingdings" panose="05000000000000000000" pitchFamily="2" charset="2"/>
              <a:buChar char="Ø"/>
            </a:pPr>
            <a:r>
              <a:rPr lang="en-US" sz="2800" dirty="0"/>
              <a:t>How does TFPA fit in the framework of other federal contracting regulations?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b="1" u="sng" dirty="0">
                <a:solidFill>
                  <a:schemeClr val="accent3">
                    <a:lumMod val="20000"/>
                    <a:lumOff val="80000"/>
                  </a:schemeClr>
                </a:solidFill>
              </a:rPr>
              <a:t>Competitive</a:t>
            </a:r>
            <a:r>
              <a:rPr lang="en-US" dirty="0">
                <a:solidFill>
                  <a:schemeClr val="accent3">
                    <a:lumMod val="20000"/>
                    <a:lumOff val="80000"/>
                  </a:schemeClr>
                </a:solidFill>
              </a:rPr>
              <a:t>:  </a:t>
            </a:r>
            <a:r>
              <a:rPr lang="en-US" sz="2400" dirty="0"/>
              <a:t>The normal use of evaluation criteria in our competitive solicitations frequently includes the following evaluation factors:</a:t>
            </a:r>
          </a:p>
          <a:p>
            <a:pPr lvl="2">
              <a:buFont typeface="Wingdings" panose="05000000000000000000" pitchFamily="2" charset="2"/>
              <a:buChar char="§"/>
            </a:pPr>
            <a:r>
              <a:rPr lang="en-US" sz="2000" b="1" dirty="0"/>
              <a:t>Technical Approach</a:t>
            </a:r>
          </a:p>
          <a:p>
            <a:pPr lvl="2">
              <a:buFont typeface="Wingdings" panose="05000000000000000000" pitchFamily="2" charset="2"/>
              <a:buChar char="§"/>
            </a:pPr>
            <a:r>
              <a:rPr lang="en-US" sz="2000" b="1" dirty="0"/>
              <a:t>Past Performance </a:t>
            </a:r>
            <a:r>
              <a:rPr lang="en-US" sz="2000" dirty="0"/>
              <a:t>(required by FAR)</a:t>
            </a:r>
            <a:endParaRPr lang="en-US" sz="2000" b="1" dirty="0"/>
          </a:p>
          <a:p>
            <a:pPr lvl="2">
              <a:buFont typeface="Wingdings" panose="05000000000000000000" pitchFamily="2" charset="2"/>
              <a:buChar char="§"/>
            </a:pPr>
            <a:r>
              <a:rPr lang="en-US" sz="2000" b="1" dirty="0"/>
              <a:t>Benefits to Local Community </a:t>
            </a:r>
            <a:r>
              <a:rPr lang="en-US" sz="2000" dirty="0"/>
              <a:t>(specific authorities for stewardship and hazardous fuels reduction)</a:t>
            </a:r>
            <a:endParaRPr lang="en-US" sz="2000" b="1" dirty="0"/>
          </a:p>
          <a:p>
            <a:pPr lvl="2">
              <a:buFont typeface="Wingdings" panose="05000000000000000000" pitchFamily="2" charset="2"/>
              <a:buChar char="§"/>
            </a:pPr>
            <a:endParaRPr lang="en-US" sz="2000" dirty="0"/>
          </a:p>
          <a:p>
            <a:pPr lvl="2">
              <a:buFont typeface="Wingdings" panose="05000000000000000000" pitchFamily="2" charset="2"/>
              <a:buChar char="§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0333225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b="1" dirty="0">
                <a:solidFill>
                  <a:prstClr val="black"/>
                </a:solidFill>
              </a:rPr>
              <a:t>Contracts and Agreements under</a:t>
            </a:r>
            <a:br>
              <a:rPr lang="en-US" sz="2800" b="1" dirty="0">
                <a:solidFill>
                  <a:prstClr val="black"/>
                </a:solidFill>
              </a:rPr>
            </a:br>
            <a:r>
              <a:rPr lang="en-US" sz="2800" b="1" dirty="0">
                <a:solidFill>
                  <a:prstClr val="black"/>
                </a:solidFill>
              </a:rPr>
              <a:t>The Tribal Forest Protection Act of 2004</a:t>
            </a:r>
            <a:endParaRPr lang="en-US" sz="31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0" indent="0" algn="ctr">
              <a:buNone/>
            </a:pPr>
            <a:r>
              <a:rPr lang="en-US" b="1" u="sng" dirty="0"/>
              <a:t>CONTRACTING ISSUES</a:t>
            </a:r>
            <a:r>
              <a:rPr lang="en-US" b="1" dirty="0"/>
              <a:t>:</a:t>
            </a:r>
          </a:p>
          <a:p>
            <a:pPr marL="0" indent="0" algn="ctr">
              <a:buNone/>
            </a:pPr>
            <a:endParaRPr lang="en-US" sz="900" b="1" dirty="0"/>
          </a:p>
          <a:p>
            <a:pPr>
              <a:buFont typeface="Wingdings" panose="05000000000000000000" pitchFamily="2" charset="2"/>
              <a:buChar char="Ø"/>
            </a:pPr>
            <a:r>
              <a:rPr lang="en-US" sz="2800" dirty="0"/>
              <a:t>How does TFPA fit in the framework of other federal contracting regulations?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b="1" u="sng" dirty="0">
                <a:solidFill>
                  <a:schemeClr val="accent3">
                    <a:lumMod val="20000"/>
                    <a:lumOff val="80000"/>
                  </a:schemeClr>
                </a:solidFill>
              </a:rPr>
              <a:t>Competitive</a:t>
            </a:r>
            <a:r>
              <a:rPr lang="en-US" dirty="0">
                <a:solidFill>
                  <a:schemeClr val="accent3">
                    <a:lumMod val="20000"/>
                    <a:lumOff val="80000"/>
                  </a:schemeClr>
                </a:solidFill>
              </a:rPr>
              <a:t>:  </a:t>
            </a:r>
            <a:r>
              <a:rPr lang="en-US" sz="2400" dirty="0"/>
              <a:t>TFPA authorizes the use of additional “Proposal Evaluation &amp; Determination Factors”</a:t>
            </a:r>
          </a:p>
          <a:p>
            <a:pPr lvl="2">
              <a:buFont typeface="Wingdings" panose="05000000000000000000" pitchFamily="2" charset="2"/>
              <a:buChar char="§"/>
            </a:pPr>
            <a:r>
              <a:rPr lang="en-US" sz="2000" dirty="0"/>
              <a:t>Status of Indian tribe as an Indian tribe</a:t>
            </a:r>
          </a:p>
          <a:p>
            <a:pPr lvl="2">
              <a:buFont typeface="Wingdings" panose="05000000000000000000" pitchFamily="2" charset="2"/>
              <a:buChar char="§"/>
            </a:pPr>
            <a:r>
              <a:rPr lang="en-US" sz="2000" dirty="0"/>
              <a:t>Trust status of the Indian forest land or rangeland of the tribe</a:t>
            </a:r>
          </a:p>
          <a:p>
            <a:pPr lvl="2">
              <a:buFont typeface="Wingdings" panose="05000000000000000000" pitchFamily="2" charset="2"/>
              <a:buChar char="§"/>
            </a:pPr>
            <a:r>
              <a:rPr lang="en-US" sz="2000" dirty="0"/>
              <a:t>Cultural, Traditional, historical affiliation with the land</a:t>
            </a:r>
          </a:p>
          <a:p>
            <a:pPr lvl="2">
              <a:buFont typeface="Wingdings" panose="05000000000000000000" pitchFamily="2" charset="2"/>
              <a:buChar char="§"/>
            </a:pPr>
            <a:r>
              <a:rPr lang="en-US" sz="2000" dirty="0"/>
              <a:t>Treaty rights or reserved rights associated with the land</a:t>
            </a:r>
          </a:p>
          <a:p>
            <a:pPr lvl="2">
              <a:buFont typeface="Wingdings" panose="05000000000000000000" pitchFamily="2" charset="2"/>
              <a:buChar char="§"/>
            </a:pPr>
            <a:r>
              <a:rPr lang="en-US" sz="2000" dirty="0"/>
              <a:t>Indigenous knowledge and skills of tribe</a:t>
            </a:r>
          </a:p>
          <a:p>
            <a:pPr lvl="2">
              <a:buFont typeface="Wingdings" panose="05000000000000000000" pitchFamily="2" charset="2"/>
              <a:buChar char="§"/>
            </a:pPr>
            <a:r>
              <a:rPr lang="en-US" sz="2000" dirty="0"/>
              <a:t>Features of the landscape of the land, incl. watersheds &amp; veg.</a:t>
            </a:r>
          </a:p>
          <a:p>
            <a:pPr lvl="2">
              <a:buFont typeface="Wingdings" panose="05000000000000000000" pitchFamily="2" charset="2"/>
              <a:buChar char="§"/>
            </a:pPr>
            <a:r>
              <a:rPr lang="en-US" sz="2000" dirty="0"/>
              <a:t>Working relationship between tribe and Agencies in </a:t>
            </a:r>
            <a:r>
              <a:rPr lang="en-US" sz="2000" dirty="0" err="1"/>
              <a:t>coord</a:t>
            </a:r>
            <a:r>
              <a:rPr lang="en-US" sz="2000" dirty="0"/>
              <a:t>. activities.</a:t>
            </a:r>
          </a:p>
          <a:p>
            <a:pPr lvl="2">
              <a:buFont typeface="Wingdings" panose="05000000000000000000" pitchFamily="2" charset="2"/>
              <a:buChar char="§"/>
            </a:pPr>
            <a:r>
              <a:rPr lang="en-US" sz="2000" dirty="0"/>
              <a:t>The access by members of the tribe to the land.</a:t>
            </a:r>
          </a:p>
          <a:p>
            <a:pPr lvl="2">
              <a:buFont typeface="Wingdings" panose="05000000000000000000" pitchFamily="2" charset="2"/>
              <a:buChar char="§"/>
            </a:pPr>
            <a:endParaRPr lang="en-US" sz="2000" dirty="0"/>
          </a:p>
          <a:p>
            <a:pPr lvl="2">
              <a:buFont typeface="Wingdings" panose="05000000000000000000" pitchFamily="2" charset="2"/>
              <a:buChar char="§"/>
            </a:pPr>
            <a:endParaRPr lang="en-US" sz="2000" dirty="0"/>
          </a:p>
          <a:p>
            <a:pPr lvl="2">
              <a:buFont typeface="Wingdings" panose="05000000000000000000" pitchFamily="2" charset="2"/>
              <a:buChar char="§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2538509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b="1" dirty="0">
                <a:solidFill>
                  <a:prstClr val="black"/>
                </a:solidFill>
              </a:rPr>
              <a:t>Contracts and Agreements under</a:t>
            </a:r>
            <a:br>
              <a:rPr lang="en-US" sz="2800" b="1" dirty="0">
                <a:solidFill>
                  <a:prstClr val="black"/>
                </a:solidFill>
              </a:rPr>
            </a:br>
            <a:r>
              <a:rPr lang="en-US" sz="2800" b="1" dirty="0">
                <a:solidFill>
                  <a:prstClr val="black"/>
                </a:solidFill>
              </a:rPr>
              <a:t>The Tribal Forest Protection Act of 2004</a:t>
            </a:r>
            <a:endParaRPr lang="en-US" sz="31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0" indent="0" algn="ctr">
              <a:buNone/>
            </a:pPr>
            <a:r>
              <a:rPr lang="en-US" sz="3500" b="1" u="sng" dirty="0">
                <a:solidFill>
                  <a:schemeClr val="accent3">
                    <a:lumMod val="20000"/>
                    <a:lumOff val="80000"/>
                  </a:schemeClr>
                </a:solidFill>
              </a:rPr>
              <a:t>Competitive Process </a:t>
            </a:r>
            <a:r>
              <a:rPr lang="en-US" sz="3500" u="sng" dirty="0">
                <a:solidFill>
                  <a:schemeClr val="accent3">
                    <a:lumMod val="20000"/>
                    <a:lumOff val="80000"/>
                  </a:schemeClr>
                </a:solidFill>
              </a:rPr>
              <a:t>(Procurement)</a:t>
            </a:r>
            <a:r>
              <a:rPr lang="en-US" sz="3500" dirty="0">
                <a:solidFill>
                  <a:schemeClr val="accent3">
                    <a:lumMod val="20000"/>
                    <a:lumOff val="80000"/>
                  </a:schemeClr>
                </a:solidFill>
              </a:rPr>
              <a:t>:</a:t>
            </a:r>
          </a:p>
          <a:p>
            <a:pPr marL="0" indent="0" algn="ctr">
              <a:buNone/>
            </a:pPr>
            <a:endParaRPr lang="en-US" sz="900" b="1" dirty="0"/>
          </a:p>
          <a:p>
            <a:pPr lvl="2">
              <a:buFont typeface="Wingdings" panose="05000000000000000000" pitchFamily="2" charset="2"/>
              <a:buChar char="Ø"/>
            </a:pPr>
            <a:r>
              <a:rPr lang="en-US" sz="3200" dirty="0"/>
              <a:t>Project approved.</a:t>
            </a:r>
          </a:p>
          <a:p>
            <a:pPr lvl="2">
              <a:buFont typeface="Wingdings" panose="05000000000000000000" pitchFamily="2" charset="2"/>
              <a:buChar char="Ø"/>
            </a:pPr>
            <a:r>
              <a:rPr lang="en-US" sz="3200" dirty="0"/>
              <a:t>Evaluation Criteria selected.</a:t>
            </a:r>
          </a:p>
          <a:p>
            <a:pPr lvl="2">
              <a:buFont typeface="Wingdings" panose="05000000000000000000" pitchFamily="2" charset="2"/>
              <a:buChar char="Ø"/>
            </a:pPr>
            <a:r>
              <a:rPr lang="en-US" sz="3200" dirty="0"/>
              <a:t>Draft solicitation.</a:t>
            </a:r>
          </a:p>
          <a:p>
            <a:pPr lvl="2">
              <a:buFont typeface="Wingdings" panose="05000000000000000000" pitchFamily="2" charset="2"/>
              <a:buChar char="Ø"/>
            </a:pPr>
            <a:r>
              <a:rPr lang="en-US" sz="3200" dirty="0"/>
              <a:t>Issue (advertise) solicitation.</a:t>
            </a:r>
          </a:p>
          <a:p>
            <a:pPr lvl="2">
              <a:buFont typeface="Wingdings" panose="05000000000000000000" pitchFamily="2" charset="2"/>
              <a:buChar char="Ø"/>
            </a:pPr>
            <a:r>
              <a:rPr lang="en-US" sz="3200" dirty="0"/>
              <a:t>Pre-proposal conference.</a:t>
            </a:r>
          </a:p>
          <a:p>
            <a:pPr lvl="2">
              <a:buFont typeface="Wingdings" panose="05000000000000000000" pitchFamily="2" charset="2"/>
              <a:buChar char="Ø"/>
            </a:pPr>
            <a:r>
              <a:rPr lang="en-US" sz="3200" dirty="0"/>
              <a:t>Receive and evaluate proposals.</a:t>
            </a:r>
          </a:p>
          <a:p>
            <a:pPr lvl="2">
              <a:buFont typeface="Wingdings" panose="05000000000000000000" pitchFamily="2" charset="2"/>
              <a:buChar char="Ø"/>
            </a:pPr>
            <a:r>
              <a:rPr lang="en-US" sz="3200" dirty="0"/>
              <a:t>Award Contract. </a:t>
            </a:r>
          </a:p>
          <a:p>
            <a:pPr lvl="2">
              <a:buFont typeface="Wingdings" panose="05000000000000000000" pitchFamily="2" charset="2"/>
              <a:buChar char="Ø"/>
            </a:pPr>
            <a:r>
              <a:rPr lang="en-US" sz="3200" dirty="0"/>
              <a:t>Pre-work Meeting / Start Work.</a:t>
            </a:r>
          </a:p>
          <a:p>
            <a:pPr lvl="2">
              <a:buFont typeface="Wingdings" panose="05000000000000000000" pitchFamily="2" charset="2"/>
              <a:buChar char="§"/>
            </a:pPr>
            <a:endParaRPr lang="en-US" sz="2000" dirty="0"/>
          </a:p>
          <a:p>
            <a:pPr lvl="2">
              <a:buFont typeface="Wingdings" panose="05000000000000000000" pitchFamily="2" charset="2"/>
              <a:buChar char="§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51590417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      </a:t>
            </a:r>
            <a:r>
              <a:rPr lang="en-US" sz="3100" b="1" dirty="0"/>
              <a:t>Contracts and Agreements under</a:t>
            </a:r>
            <a:br>
              <a:rPr lang="en-US" sz="3100" b="1" dirty="0"/>
            </a:br>
            <a:r>
              <a:rPr lang="en-US" sz="3100" b="1" dirty="0"/>
              <a:t>The Tribal Forest Protection Act of 2004</a:t>
            </a:r>
            <a:endParaRPr lang="en-US" sz="31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marL="0" indent="0" algn="ctr">
              <a:buNone/>
            </a:pPr>
            <a:r>
              <a:rPr lang="en-US" sz="4000" b="1" dirty="0"/>
              <a:t>TAKE HOME MESSAGES</a:t>
            </a:r>
          </a:p>
          <a:p>
            <a:pPr marL="0" indent="0" algn="ctr">
              <a:buNone/>
            </a:pPr>
            <a:endParaRPr lang="en-US" sz="900" b="1" dirty="0"/>
          </a:p>
          <a:p>
            <a:r>
              <a:rPr lang="en-US" sz="2800" dirty="0"/>
              <a:t>The FS can enter into contracts or agreements directly with the Tribe when certain criteria are met.</a:t>
            </a:r>
          </a:p>
          <a:p>
            <a:r>
              <a:rPr lang="en-US" sz="2800" dirty="0"/>
              <a:t>Stewardship contracts/agreements are </a:t>
            </a:r>
            <a:r>
              <a:rPr lang="en-US" sz="2800" b="1" u="sng" dirty="0"/>
              <a:t>not</a:t>
            </a:r>
            <a:r>
              <a:rPr lang="en-US" sz="2800" dirty="0"/>
              <a:t> mandatory for TFPA projects, but may have advantages that make them useful vehicles for carrying out TFPA projects.</a:t>
            </a:r>
          </a:p>
          <a:p>
            <a:r>
              <a:rPr lang="en-US" sz="2800" dirty="0"/>
              <a:t>The agency has discretion in awarding contracts and may use a variety of competitive or non-competitive processes.</a:t>
            </a:r>
          </a:p>
          <a:p>
            <a:r>
              <a:rPr lang="en-US" sz="2800" dirty="0"/>
              <a:t>The Agency may use a “Best Value” evaluation process for contract award, and must use that process for stewardship contracting.</a:t>
            </a:r>
          </a:p>
        </p:txBody>
      </p:sp>
    </p:spTree>
    <p:extLst>
      <p:ext uri="{BB962C8B-B14F-4D97-AF65-F5344CB8AC3E}">
        <p14:creationId xmlns:p14="http://schemas.microsoft.com/office/powerpoint/2010/main" val="71533743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AutoShape 2"/>
          <p:cNvSpPr>
            <a:spLocks noGrp="1" noChangeArrowheads="1"/>
          </p:cNvSpPr>
          <p:nvPr>
            <p:ph type="title"/>
          </p:nvPr>
        </p:nvSpPr>
        <p:spPr/>
        <p:txBody>
          <a:bodyPr wrap="square" numCol="1" compatLnSpc="1">
            <a:prstTxWarp prst="textNoShape">
              <a:avLst/>
            </a:prstTxWarp>
          </a:bodyPr>
          <a:lstStyle/>
          <a:p>
            <a:pPr eaLnBrk="1" hangingPunct="1">
              <a:defRPr/>
            </a:pPr>
            <a:r>
              <a:rPr lang="en-US">
                <a:effectLst>
                  <a:outerShdw blurRad="38100" dist="38100" dir="2700000" algn="tl">
                    <a:srgbClr val="C0C0C0"/>
                  </a:outerShdw>
                </a:effectLst>
                <a:ea typeface="ＭＳ Ｐゴシック" pitchFamily="34" charset="-128"/>
              </a:rPr>
              <a:t> 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idx="1"/>
          </p:nvPr>
        </p:nvSpPr>
        <p:spPr>
          <a:xfrm>
            <a:off x="838200" y="2362200"/>
            <a:ext cx="7693025" cy="4800600"/>
          </a:xfrm>
        </p:spPr>
        <p:txBody>
          <a:bodyPr wrap="square" numCol="1" anchor="t" anchorCtr="0" compatLnSpc="1">
            <a:prstTxWarp prst="textNoShape">
              <a:avLst/>
            </a:prstTxWarp>
            <a:noAutofit/>
          </a:bodyPr>
          <a:lstStyle/>
          <a:p>
            <a:pPr marL="0" indent="0" eaLnBrk="1" hangingPunct="1">
              <a:buFont typeface="Wingdings 2" pitchFamily="18" charset="2"/>
              <a:buNone/>
              <a:defRPr/>
            </a:pPr>
            <a:r>
              <a:rPr lang="en-US" sz="2800" dirty="0">
                <a:effectLst>
                  <a:outerShdw blurRad="38100" dist="38100" dir="2700000" algn="tl">
                    <a:srgbClr val="C0C0C0"/>
                  </a:outerShdw>
                </a:effectLst>
                <a:ea typeface="ＭＳ Ｐゴシック" pitchFamily="34" charset="-128"/>
              </a:rPr>
              <a:t> </a:t>
            </a:r>
          </a:p>
          <a:p>
            <a:pPr marL="0" indent="0" eaLnBrk="1" hangingPunct="1">
              <a:buFont typeface="Wingdings 2" pitchFamily="18" charset="2"/>
              <a:buNone/>
              <a:defRPr/>
            </a:pPr>
            <a:r>
              <a:rPr lang="en-US" sz="44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ＭＳ Ｐゴシック" pitchFamily="34" charset="-128"/>
              </a:rPr>
              <a:t>Questions or comments?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B2EC7535-D307-734D-9DB2-EC2F25E208CF}" type="datetime1">
              <a:rPr lang="en-US" smtClean="0"/>
              <a:t>10/31/2018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284954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21" name="Rectangle 5"/>
          <p:cNvSpPr>
            <a:spLocks noGrp="1" noChangeArrowheads="1"/>
          </p:cNvSpPr>
          <p:nvPr>
            <p:ph type="body" sz="half" idx="1"/>
          </p:nvPr>
        </p:nvSpPr>
        <p:spPr>
          <a:xfrm>
            <a:off x="533400" y="1981200"/>
            <a:ext cx="7772400" cy="4191000"/>
          </a:xfrm>
        </p:spPr>
        <p:txBody>
          <a:bodyPr>
            <a:normAutofit/>
          </a:bodyPr>
          <a:lstStyle/>
          <a:p>
            <a:pPr eaLnBrk="1" hangingPunct="1">
              <a:lnSpc>
                <a:spcPct val="80000"/>
              </a:lnSpc>
              <a:buFont typeface="Wingdings" charset="2"/>
              <a:buChar char="Ø"/>
              <a:defRPr/>
            </a:pPr>
            <a:endParaRPr lang="en-US" dirty="0">
              <a:cs typeface="Calibri"/>
            </a:endParaRPr>
          </a:p>
          <a:p>
            <a:pPr eaLnBrk="1" hangingPunct="1">
              <a:lnSpc>
                <a:spcPct val="80000"/>
              </a:lnSpc>
              <a:buFont typeface="Wingdings" charset="2"/>
              <a:buChar char="Ø"/>
              <a:defRPr/>
            </a:pPr>
            <a:endParaRPr lang="en-US" dirty="0">
              <a:cs typeface="Calibri"/>
            </a:endParaRPr>
          </a:p>
          <a:p>
            <a:pPr eaLnBrk="1" hangingPunct="1">
              <a:lnSpc>
                <a:spcPct val="80000"/>
              </a:lnSpc>
              <a:buFont typeface="Wingdings" charset="2"/>
              <a:buChar char="Ø"/>
              <a:defRPr/>
            </a:pPr>
            <a:endParaRPr lang="en-US" dirty="0">
              <a:cs typeface="Calibri"/>
            </a:endParaRPr>
          </a:p>
          <a:p>
            <a:pPr eaLnBrk="1" hangingPunct="1">
              <a:lnSpc>
                <a:spcPct val="80000"/>
              </a:lnSpc>
              <a:buFont typeface="Wingdings" charset="2"/>
              <a:buChar char="Ø"/>
              <a:defRPr/>
            </a:pPr>
            <a:endParaRPr lang="en-US" dirty="0">
              <a:cs typeface="Calibri"/>
            </a:endParaRPr>
          </a:p>
          <a:p>
            <a:pPr eaLnBrk="1" hangingPunct="1">
              <a:lnSpc>
                <a:spcPct val="80000"/>
              </a:lnSpc>
              <a:buFont typeface="Wingdings" charset="2"/>
              <a:buChar char="Ø"/>
              <a:defRPr/>
            </a:pPr>
            <a:endParaRPr lang="en-US" dirty="0">
              <a:cs typeface="Calibri"/>
            </a:endParaRPr>
          </a:p>
          <a:p>
            <a:pPr marL="0" indent="0" eaLnBrk="1" hangingPunct="1">
              <a:lnSpc>
                <a:spcPct val="80000"/>
              </a:lnSpc>
              <a:buNone/>
              <a:defRPr/>
            </a:pPr>
            <a:endParaRPr lang="en-US" dirty="0">
              <a:cs typeface="Calibri"/>
            </a:endParaRPr>
          </a:p>
          <a:p>
            <a:pPr eaLnBrk="1" hangingPunct="1">
              <a:lnSpc>
                <a:spcPct val="80000"/>
              </a:lnSpc>
              <a:buFont typeface="Wingdings" charset="2"/>
              <a:buChar char="Ø"/>
              <a:defRPr/>
            </a:pPr>
            <a:endParaRPr lang="en-US" dirty="0">
              <a:cs typeface="Calibri"/>
            </a:endParaRPr>
          </a:p>
          <a:p>
            <a:pPr eaLnBrk="1" hangingPunct="1">
              <a:lnSpc>
                <a:spcPct val="80000"/>
              </a:lnSpc>
              <a:buFont typeface="Wingdings" charset="2"/>
              <a:buChar char="Ø"/>
              <a:defRPr/>
            </a:pPr>
            <a:endParaRPr lang="en-US" dirty="0">
              <a:cs typeface="Calibri"/>
            </a:endParaRPr>
          </a:p>
          <a:p>
            <a:pPr marL="0" indent="0" eaLnBrk="1" hangingPunct="1">
              <a:lnSpc>
                <a:spcPct val="80000"/>
              </a:lnSpc>
              <a:buNone/>
              <a:defRPr/>
            </a:pPr>
            <a:endParaRPr lang="en-US" sz="2800" dirty="0">
              <a:cs typeface="Calibri"/>
            </a:endParaRPr>
          </a:p>
          <a:p>
            <a:pPr marL="0" indent="0" eaLnBrk="1" hangingPunct="1">
              <a:lnSpc>
                <a:spcPct val="80000"/>
              </a:lnSpc>
              <a:buNone/>
              <a:defRPr/>
            </a:pPr>
            <a:endParaRPr lang="en-US" sz="2800" dirty="0">
              <a:cs typeface="Calibri"/>
            </a:endParaRPr>
          </a:p>
          <a:p>
            <a:pPr eaLnBrk="1" hangingPunct="1">
              <a:lnSpc>
                <a:spcPct val="80000"/>
              </a:lnSpc>
              <a:buFont typeface="Wingdings" charset="2"/>
              <a:buChar char="Ø"/>
              <a:defRPr/>
            </a:pPr>
            <a:endParaRPr lang="en-US" dirty="0">
              <a:cs typeface="Calibri"/>
            </a:endParaRPr>
          </a:p>
          <a:p>
            <a:pPr marL="0" indent="0" eaLnBrk="1" hangingPunct="1">
              <a:lnSpc>
                <a:spcPct val="80000"/>
              </a:lnSpc>
              <a:buNone/>
              <a:defRPr/>
            </a:pPr>
            <a:endParaRPr lang="en-US" dirty="0">
              <a:cs typeface="Calibri"/>
            </a:endParaRPr>
          </a:p>
          <a:p>
            <a:pPr eaLnBrk="1" hangingPunct="1">
              <a:lnSpc>
                <a:spcPct val="80000"/>
              </a:lnSpc>
              <a:buFont typeface="Wingdings" charset="2"/>
              <a:buChar char="Ø"/>
              <a:defRPr/>
            </a:pPr>
            <a:endParaRPr lang="en-US" sz="2800" dirty="0">
              <a:cs typeface="Calibri"/>
            </a:endParaRPr>
          </a:p>
          <a:p>
            <a:pPr marL="0" indent="0" eaLnBrk="1" hangingPunct="1">
              <a:lnSpc>
                <a:spcPct val="80000"/>
              </a:lnSpc>
              <a:buNone/>
              <a:defRPr/>
            </a:pPr>
            <a:endParaRPr lang="en-US" sz="2800" dirty="0">
              <a:cs typeface="Calibri"/>
            </a:endParaRPr>
          </a:p>
        </p:txBody>
      </p:sp>
      <p:sp>
        <p:nvSpPr>
          <p:cNvPr id="9226" name="Rectangle 10"/>
          <p:cNvSpPr>
            <a:spLocks noGrp="1" noChangeArrowheads="1"/>
          </p:cNvSpPr>
          <p:nvPr>
            <p:ph type="title"/>
          </p:nvPr>
        </p:nvSpPr>
        <p:spPr>
          <a:xfrm>
            <a:off x="765175" y="79375"/>
            <a:ext cx="7612063" cy="1417638"/>
          </a:xfrm>
        </p:spPr>
        <p:txBody>
          <a:bodyPr wrap="square" numCol="1" compatLnSpc="1">
            <a:prstTxWarp prst="textNoShape">
              <a:avLst/>
            </a:prstTxWarp>
          </a:bodyPr>
          <a:lstStyle/>
          <a:p>
            <a:pPr eaLnBrk="1" hangingPunct="1">
              <a:defRPr/>
            </a:pPr>
            <a:r>
              <a:rPr lang="en-US" dirty="0">
                <a:effectLst>
                  <a:outerShdw blurRad="38100" dist="38100" dir="2700000" algn="tl">
                    <a:srgbClr val="C0C0C0"/>
                  </a:outerShdw>
                </a:effectLst>
                <a:ea typeface="ＭＳ Ｐゴシック" pitchFamily="34" charset="-128"/>
              </a:rPr>
              <a:t>The History of TFPA: The West Was On Fire</a:t>
            </a:r>
          </a:p>
        </p:txBody>
      </p:sp>
      <p:pic>
        <p:nvPicPr>
          <p:cNvPr id="6" name="Picture 5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0" y="1981200"/>
            <a:ext cx="6781800" cy="4114800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TextBox 3"/>
          <p:cNvSpPr txBox="1"/>
          <p:nvPr/>
        </p:nvSpPr>
        <p:spPr>
          <a:xfrm>
            <a:off x="6400800" y="6096000"/>
            <a:ext cx="274320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>
                <a:solidFill>
                  <a:schemeClr val="bg1"/>
                </a:solidFill>
              </a:rPr>
              <a:t>Taos Photo 2003 by Ignacio Peralta, Photo courtesy of the Forest Service </a:t>
            </a:r>
          </a:p>
        </p:txBody>
      </p:sp>
    </p:spTree>
    <p:extLst>
      <p:ext uri="{BB962C8B-B14F-4D97-AF65-F5344CB8AC3E}">
        <p14:creationId xmlns:p14="http://schemas.microsoft.com/office/powerpoint/2010/main" val="4198420718"/>
      </p:ext>
    </p:extLst>
  </p:cSld>
  <p:clrMapOvr>
    <a:masterClrMapping/>
  </p:clrMapOvr>
  <p:transition spd="slow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21" name="Rectangle 5"/>
          <p:cNvSpPr>
            <a:spLocks noGrp="1" noChangeArrowheads="1"/>
          </p:cNvSpPr>
          <p:nvPr>
            <p:ph type="body" sz="half" idx="1"/>
          </p:nvPr>
        </p:nvSpPr>
        <p:spPr>
          <a:xfrm>
            <a:off x="609600" y="1905000"/>
            <a:ext cx="7772400" cy="41910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/>
              <a:t> </a:t>
            </a:r>
            <a:endParaRPr lang="en-US" sz="2800" dirty="0">
              <a:cs typeface="Calibri"/>
            </a:endParaRPr>
          </a:p>
          <a:p>
            <a:pPr marL="0" indent="0" eaLnBrk="1" hangingPunct="1">
              <a:lnSpc>
                <a:spcPct val="80000"/>
              </a:lnSpc>
              <a:buNone/>
              <a:defRPr/>
            </a:pPr>
            <a:endParaRPr lang="en-US" sz="2800" dirty="0">
              <a:cs typeface="Calibri"/>
            </a:endParaRPr>
          </a:p>
        </p:txBody>
      </p:sp>
      <p:sp>
        <p:nvSpPr>
          <p:cNvPr id="9226" name="Rectangle 10"/>
          <p:cNvSpPr>
            <a:spLocks noGrp="1" noChangeArrowheads="1"/>
          </p:cNvSpPr>
          <p:nvPr>
            <p:ph type="title"/>
          </p:nvPr>
        </p:nvSpPr>
        <p:spPr>
          <a:xfrm>
            <a:off x="765175" y="79375"/>
            <a:ext cx="7612063" cy="1417638"/>
          </a:xfrm>
        </p:spPr>
        <p:txBody>
          <a:bodyPr wrap="square" numCol="1" compatLnSpc="1">
            <a:prstTxWarp prst="textNoShape">
              <a:avLst/>
            </a:prstTxWarp>
          </a:bodyPr>
          <a:lstStyle/>
          <a:p>
            <a:pPr eaLnBrk="1" hangingPunct="1">
              <a:defRPr/>
            </a:pPr>
            <a:r>
              <a:rPr lang="en-US" dirty="0">
                <a:effectLst>
                  <a:outerShdw blurRad="38100" dist="38100" dir="2700000" algn="tl">
                    <a:srgbClr val="C0C0C0"/>
                  </a:outerShdw>
                </a:effectLst>
                <a:ea typeface="ＭＳ Ｐゴシック" pitchFamily="34" charset="-128"/>
              </a:rPr>
              <a:t>The Fire Siege of 2003</a:t>
            </a:r>
          </a:p>
        </p:txBody>
      </p:sp>
      <p:pic>
        <p:nvPicPr>
          <p:cNvPr id="5" name="Picture 4" descr="California.TMOA2003299_lrg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7400" y="1752600"/>
            <a:ext cx="5029200" cy="48768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8229600" y="6629400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2" name="TextBox 1"/>
          <p:cNvSpPr txBox="1"/>
          <p:nvPr/>
        </p:nvSpPr>
        <p:spPr>
          <a:xfrm>
            <a:off x="4648200" y="6096000"/>
            <a:ext cx="3886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NASA/Goddard Space Flight Center Scientific Visualization Studio</a:t>
            </a:r>
          </a:p>
        </p:txBody>
      </p:sp>
    </p:spTree>
    <p:extLst>
      <p:ext uri="{BB962C8B-B14F-4D97-AF65-F5344CB8AC3E}">
        <p14:creationId xmlns:p14="http://schemas.microsoft.com/office/powerpoint/2010/main" val="389590696"/>
      </p:ext>
    </p:extLst>
  </p:cSld>
  <p:clrMapOvr>
    <a:masterClrMapping/>
  </p:clrMapOvr>
  <p:transition spd="slow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21" name="Rectangle 5"/>
          <p:cNvSpPr>
            <a:spLocks noGrp="1" noChangeArrowheads="1"/>
          </p:cNvSpPr>
          <p:nvPr>
            <p:ph type="body" sz="half" idx="1"/>
          </p:nvPr>
        </p:nvSpPr>
        <p:spPr>
          <a:xfrm>
            <a:off x="533400" y="1981200"/>
            <a:ext cx="7772400" cy="4191000"/>
          </a:xfrm>
        </p:spPr>
        <p:txBody>
          <a:bodyPr>
            <a:normAutofit/>
          </a:bodyPr>
          <a:lstStyle/>
          <a:p>
            <a:pPr marL="0" indent="0" eaLnBrk="1" hangingPunct="1">
              <a:lnSpc>
                <a:spcPct val="80000"/>
              </a:lnSpc>
              <a:buNone/>
              <a:defRPr/>
            </a:pPr>
            <a:endParaRPr lang="en-US" dirty="0">
              <a:cs typeface="Calibri"/>
            </a:endParaRPr>
          </a:p>
          <a:p>
            <a:pPr eaLnBrk="1" hangingPunct="1">
              <a:lnSpc>
                <a:spcPct val="80000"/>
              </a:lnSpc>
              <a:buFont typeface="Wingdings" charset="2"/>
              <a:buChar char="Ø"/>
              <a:defRPr/>
            </a:pPr>
            <a:r>
              <a:rPr lang="en-US" dirty="0">
                <a:cs typeface="Calibri"/>
              </a:rPr>
              <a:t>Tribes went to Congress for legislation that would increase protection of tribal lands and resources throughout the United States.</a:t>
            </a:r>
          </a:p>
          <a:p>
            <a:pPr eaLnBrk="1" hangingPunct="1">
              <a:lnSpc>
                <a:spcPct val="80000"/>
              </a:lnSpc>
              <a:buFont typeface="Wingdings" charset="2"/>
              <a:buChar char="Ø"/>
              <a:defRPr/>
            </a:pPr>
            <a:endParaRPr lang="en-US" dirty="0">
              <a:cs typeface="Calibri"/>
            </a:endParaRPr>
          </a:p>
          <a:p>
            <a:pPr eaLnBrk="1" hangingPunct="1">
              <a:lnSpc>
                <a:spcPct val="80000"/>
              </a:lnSpc>
              <a:buFont typeface="Wingdings" charset="2"/>
              <a:buChar char="Ø"/>
              <a:defRPr/>
            </a:pPr>
            <a:endParaRPr lang="en-US" dirty="0">
              <a:cs typeface="Calibri"/>
            </a:endParaRPr>
          </a:p>
          <a:p>
            <a:pPr eaLnBrk="1" hangingPunct="1">
              <a:lnSpc>
                <a:spcPct val="80000"/>
              </a:lnSpc>
              <a:buFont typeface="Wingdings" charset="2"/>
              <a:buChar char="Ø"/>
              <a:defRPr/>
            </a:pPr>
            <a:endParaRPr lang="en-US" dirty="0">
              <a:cs typeface="Calibri"/>
            </a:endParaRPr>
          </a:p>
          <a:p>
            <a:pPr marL="0" indent="0" eaLnBrk="1" hangingPunct="1">
              <a:lnSpc>
                <a:spcPct val="80000"/>
              </a:lnSpc>
              <a:buNone/>
              <a:defRPr/>
            </a:pPr>
            <a:endParaRPr lang="en-US" sz="2800" dirty="0">
              <a:cs typeface="Calibri"/>
            </a:endParaRPr>
          </a:p>
          <a:p>
            <a:pPr marL="0" indent="0" eaLnBrk="1" hangingPunct="1">
              <a:lnSpc>
                <a:spcPct val="80000"/>
              </a:lnSpc>
              <a:buNone/>
              <a:defRPr/>
            </a:pPr>
            <a:endParaRPr lang="en-US" sz="2800" dirty="0">
              <a:cs typeface="Calibri"/>
            </a:endParaRPr>
          </a:p>
          <a:p>
            <a:pPr eaLnBrk="1" hangingPunct="1">
              <a:lnSpc>
                <a:spcPct val="80000"/>
              </a:lnSpc>
              <a:buFont typeface="Wingdings" charset="2"/>
              <a:buChar char="Ø"/>
              <a:defRPr/>
            </a:pPr>
            <a:endParaRPr lang="en-US" dirty="0">
              <a:cs typeface="Calibri"/>
            </a:endParaRPr>
          </a:p>
          <a:p>
            <a:pPr marL="0" indent="0" eaLnBrk="1" hangingPunct="1">
              <a:lnSpc>
                <a:spcPct val="80000"/>
              </a:lnSpc>
              <a:buNone/>
              <a:defRPr/>
            </a:pPr>
            <a:endParaRPr lang="en-US" dirty="0">
              <a:cs typeface="Calibri"/>
            </a:endParaRPr>
          </a:p>
          <a:p>
            <a:pPr eaLnBrk="1" hangingPunct="1">
              <a:lnSpc>
                <a:spcPct val="80000"/>
              </a:lnSpc>
              <a:buFont typeface="Wingdings" charset="2"/>
              <a:buChar char="Ø"/>
              <a:defRPr/>
            </a:pPr>
            <a:endParaRPr lang="en-US" sz="2800" dirty="0">
              <a:cs typeface="Calibri"/>
            </a:endParaRPr>
          </a:p>
          <a:p>
            <a:pPr marL="0" indent="0" eaLnBrk="1" hangingPunct="1">
              <a:lnSpc>
                <a:spcPct val="80000"/>
              </a:lnSpc>
              <a:buNone/>
              <a:defRPr/>
            </a:pPr>
            <a:endParaRPr lang="en-US" sz="2800" dirty="0">
              <a:cs typeface="Calibri"/>
            </a:endParaRPr>
          </a:p>
        </p:txBody>
      </p:sp>
      <p:sp>
        <p:nvSpPr>
          <p:cNvPr id="9226" name="Rectangle 10"/>
          <p:cNvSpPr>
            <a:spLocks noGrp="1" noChangeArrowheads="1"/>
          </p:cNvSpPr>
          <p:nvPr>
            <p:ph type="title"/>
          </p:nvPr>
        </p:nvSpPr>
        <p:spPr>
          <a:xfrm>
            <a:off x="765175" y="79375"/>
            <a:ext cx="7612063" cy="1417638"/>
          </a:xfrm>
        </p:spPr>
        <p:txBody>
          <a:bodyPr wrap="square" numCol="1" compatLnSpc="1">
            <a:prstTxWarp prst="textNoShape">
              <a:avLst/>
            </a:prstTxWarp>
          </a:bodyPr>
          <a:lstStyle/>
          <a:p>
            <a:pPr eaLnBrk="1" hangingPunct="1">
              <a:defRPr/>
            </a:pPr>
            <a:r>
              <a:rPr lang="en-US" dirty="0">
                <a:effectLst>
                  <a:outerShdw blurRad="38100" dist="38100" dir="2700000" algn="tl">
                    <a:srgbClr val="C0C0C0"/>
                  </a:outerShdw>
                </a:effectLst>
                <a:ea typeface="ＭＳ Ｐゴシック" pitchFamily="34" charset="-128"/>
              </a:rPr>
              <a:t>TFPA History</a:t>
            </a:r>
          </a:p>
        </p:txBody>
      </p:sp>
    </p:spTree>
    <p:extLst>
      <p:ext uri="{BB962C8B-B14F-4D97-AF65-F5344CB8AC3E}">
        <p14:creationId xmlns:p14="http://schemas.microsoft.com/office/powerpoint/2010/main" val="2871574467"/>
      </p:ext>
    </p:extLst>
  </p:cSld>
  <p:clrMapOvr>
    <a:masterClrMapping/>
  </p:clrMapOvr>
  <p:transition spd="slow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21" name="Rectangle 5"/>
          <p:cNvSpPr>
            <a:spLocks noGrp="1" noChangeArrowheads="1"/>
          </p:cNvSpPr>
          <p:nvPr>
            <p:ph type="body" sz="half" idx="1"/>
          </p:nvPr>
        </p:nvSpPr>
        <p:spPr>
          <a:xfrm>
            <a:off x="152400" y="1981200"/>
            <a:ext cx="8991600" cy="4343400"/>
          </a:xfrm>
        </p:spPr>
        <p:txBody>
          <a:bodyPr>
            <a:normAutofit fontScale="92500" lnSpcReduction="10000"/>
          </a:bodyPr>
          <a:lstStyle/>
          <a:p>
            <a:pPr eaLnBrk="1" hangingPunct="1">
              <a:lnSpc>
                <a:spcPct val="80000"/>
              </a:lnSpc>
              <a:buFont typeface="Wingdings" charset="2"/>
              <a:buChar char="Ø"/>
              <a:defRPr/>
            </a:pPr>
            <a:r>
              <a:rPr lang="en-US" dirty="0">
                <a:cs typeface="Calibri"/>
              </a:rPr>
              <a:t>The Tule River Tribal Council’s testimony for the TFPA stated:</a:t>
            </a:r>
          </a:p>
          <a:p>
            <a:pPr marL="0" indent="0" eaLnBrk="1" hangingPunct="1">
              <a:lnSpc>
                <a:spcPct val="80000"/>
              </a:lnSpc>
              <a:buNone/>
              <a:defRPr/>
            </a:pPr>
            <a:r>
              <a:rPr lang="en-US" dirty="0">
                <a:cs typeface="Calibri"/>
              </a:rPr>
              <a:t>“</a:t>
            </a:r>
            <a:r>
              <a:rPr lang="en-US" sz="3200" i="1" dirty="0">
                <a:cs typeface="Calibri"/>
              </a:rPr>
              <a:t>Every year we pray we are not the victims of catastrophic stand replacing fire, such as the devastation in Southern California.” </a:t>
            </a:r>
          </a:p>
          <a:p>
            <a:pPr eaLnBrk="1" hangingPunct="1">
              <a:lnSpc>
                <a:spcPct val="80000"/>
              </a:lnSpc>
              <a:buFont typeface="Wingdings" charset="2"/>
              <a:buChar char="Ø"/>
              <a:defRPr/>
            </a:pPr>
            <a:r>
              <a:rPr lang="en-US" dirty="0">
                <a:cs typeface="Calibri"/>
              </a:rPr>
              <a:t>The  Intertribal Timber Council’s testimony:</a:t>
            </a:r>
          </a:p>
          <a:p>
            <a:pPr marL="0" indent="0" eaLnBrk="1" hangingPunct="1">
              <a:lnSpc>
                <a:spcPct val="80000"/>
              </a:lnSpc>
              <a:buNone/>
              <a:defRPr/>
            </a:pPr>
            <a:r>
              <a:rPr lang="en-US" dirty="0">
                <a:cs typeface="Calibri"/>
              </a:rPr>
              <a:t> </a:t>
            </a:r>
            <a:r>
              <a:rPr lang="en-US" sz="3500" i="1" dirty="0">
                <a:cs typeface="Calibri"/>
              </a:rPr>
              <a:t>“applauds and strongly supports the Tribal Forest Protection Act.” It is “…a good opportunity to build partnerships that can produce results on the ground where they count.”</a:t>
            </a:r>
            <a:endParaRPr lang="en-US" i="1" dirty="0">
              <a:cs typeface="Calibri"/>
            </a:endParaRPr>
          </a:p>
          <a:p>
            <a:pPr eaLnBrk="1" hangingPunct="1">
              <a:lnSpc>
                <a:spcPct val="80000"/>
              </a:lnSpc>
              <a:buFont typeface="Wingdings" charset="2"/>
              <a:buChar char="Ø"/>
              <a:defRPr/>
            </a:pPr>
            <a:r>
              <a:rPr lang="en-US" b="1" dirty="0">
                <a:cs typeface="Calibri"/>
              </a:rPr>
              <a:t>The TFPA passed in 2004 with bilateral support.</a:t>
            </a:r>
          </a:p>
          <a:p>
            <a:pPr eaLnBrk="1" hangingPunct="1">
              <a:lnSpc>
                <a:spcPct val="80000"/>
              </a:lnSpc>
              <a:buFont typeface="Wingdings" charset="2"/>
              <a:buChar char="Ø"/>
              <a:defRPr/>
            </a:pPr>
            <a:endParaRPr lang="en-US" dirty="0">
              <a:cs typeface="Calibri"/>
            </a:endParaRPr>
          </a:p>
          <a:p>
            <a:pPr eaLnBrk="1" hangingPunct="1">
              <a:lnSpc>
                <a:spcPct val="80000"/>
              </a:lnSpc>
              <a:buFont typeface="Wingdings" charset="2"/>
              <a:buChar char="Ø"/>
              <a:defRPr/>
            </a:pPr>
            <a:endParaRPr lang="en-US" dirty="0">
              <a:cs typeface="Calibri"/>
            </a:endParaRPr>
          </a:p>
          <a:p>
            <a:pPr marL="0" indent="0" eaLnBrk="1" hangingPunct="1">
              <a:lnSpc>
                <a:spcPct val="80000"/>
              </a:lnSpc>
              <a:buNone/>
              <a:defRPr/>
            </a:pPr>
            <a:endParaRPr lang="en-US" sz="2800" dirty="0">
              <a:cs typeface="Calibri"/>
            </a:endParaRPr>
          </a:p>
          <a:p>
            <a:pPr marL="0" indent="0" eaLnBrk="1" hangingPunct="1">
              <a:lnSpc>
                <a:spcPct val="80000"/>
              </a:lnSpc>
              <a:buNone/>
              <a:defRPr/>
            </a:pPr>
            <a:endParaRPr lang="en-US" sz="2800" dirty="0">
              <a:cs typeface="Calibri"/>
            </a:endParaRPr>
          </a:p>
          <a:p>
            <a:pPr eaLnBrk="1" hangingPunct="1">
              <a:lnSpc>
                <a:spcPct val="80000"/>
              </a:lnSpc>
              <a:buFont typeface="Wingdings" charset="2"/>
              <a:buChar char="Ø"/>
              <a:defRPr/>
            </a:pPr>
            <a:endParaRPr lang="en-US" dirty="0">
              <a:cs typeface="Calibri"/>
            </a:endParaRPr>
          </a:p>
          <a:p>
            <a:pPr marL="0" indent="0" eaLnBrk="1" hangingPunct="1">
              <a:lnSpc>
                <a:spcPct val="80000"/>
              </a:lnSpc>
              <a:buNone/>
              <a:defRPr/>
            </a:pPr>
            <a:endParaRPr lang="en-US" dirty="0">
              <a:cs typeface="Calibri"/>
            </a:endParaRPr>
          </a:p>
          <a:p>
            <a:pPr eaLnBrk="1" hangingPunct="1">
              <a:lnSpc>
                <a:spcPct val="80000"/>
              </a:lnSpc>
              <a:buFont typeface="Wingdings" charset="2"/>
              <a:buChar char="Ø"/>
              <a:defRPr/>
            </a:pPr>
            <a:endParaRPr lang="en-US" sz="2800" dirty="0">
              <a:cs typeface="Calibri"/>
            </a:endParaRPr>
          </a:p>
          <a:p>
            <a:pPr marL="0" indent="0" eaLnBrk="1" hangingPunct="1">
              <a:lnSpc>
                <a:spcPct val="80000"/>
              </a:lnSpc>
              <a:buNone/>
              <a:defRPr/>
            </a:pPr>
            <a:endParaRPr lang="en-US" sz="2800" dirty="0">
              <a:cs typeface="Calibri"/>
            </a:endParaRPr>
          </a:p>
        </p:txBody>
      </p:sp>
      <p:sp>
        <p:nvSpPr>
          <p:cNvPr id="9226" name="Rectangle 10"/>
          <p:cNvSpPr>
            <a:spLocks noGrp="1" noChangeArrowheads="1"/>
          </p:cNvSpPr>
          <p:nvPr>
            <p:ph type="title"/>
          </p:nvPr>
        </p:nvSpPr>
        <p:spPr>
          <a:xfrm>
            <a:off x="765175" y="79375"/>
            <a:ext cx="7612063" cy="1417638"/>
          </a:xfrm>
        </p:spPr>
        <p:txBody>
          <a:bodyPr wrap="square" numCol="1" compatLnSpc="1">
            <a:prstTxWarp prst="textNoShape">
              <a:avLst/>
            </a:prstTxWarp>
          </a:bodyPr>
          <a:lstStyle/>
          <a:p>
            <a:pPr eaLnBrk="1" hangingPunct="1">
              <a:defRPr/>
            </a:pPr>
            <a:r>
              <a:rPr lang="en-US" dirty="0">
                <a:effectLst>
                  <a:outerShdw blurRad="38100" dist="38100" dir="2700000" algn="tl">
                    <a:srgbClr val="C0C0C0"/>
                  </a:outerShdw>
                </a:effectLst>
                <a:ea typeface="ＭＳ Ｐゴシック" pitchFamily="34" charset="-128"/>
              </a:rPr>
              <a:t>TFPA History</a:t>
            </a:r>
          </a:p>
        </p:txBody>
      </p:sp>
    </p:spTree>
    <p:extLst>
      <p:ext uri="{BB962C8B-B14F-4D97-AF65-F5344CB8AC3E}">
        <p14:creationId xmlns:p14="http://schemas.microsoft.com/office/powerpoint/2010/main" val="2440957796"/>
      </p:ext>
    </p:extLst>
  </p:cSld>
  <p:clrMapOvr>
    <a:masterClrMapping/>
  </p:clrMapOvr>
  <p:transition spd="slow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2"/>
          <p:cNvSpPr>
            <a:spLocks noGrp="1" noChangeArrowheads="1"/>
          </p:cNvSpPr>
          <p:nvPr>
            <p:ph type="title"/>
          </p:nvPr>
        </p:nvSpPr>
        <p:spPr/>
        <p:txBody>
          <a:bodyPr wrap="square" numCol="1" compatLnSpc="1">
            <a:prstTxWarp prst="textNoShape">
              <a:avLst/>
            </a:prstTxWarp>
          </a:bodyPr>
          <a:lstStyle/>
          <a:p>
            <a:pPr eaLnBrk="1" hangingPunct="1">
              <a:defRPr/>
            </a:pPr>
            <a:r>
              <a:rPr lang="en-US" dirty="0">
                <a:effectLst>
                  <a:outerShdw blurRad="38100" dist="38100" dir="2700000" algn="tl">
                    <a:srgbClr val="C0C0C0"/>
                  </a:outerShdw>
                </a:effectLst>
                <a:ea typeface="ＭＳ Ｐゴシック" pitchFamily="34" charset="-128"/>
              </a:rPr>
              <a:t>Key Terms</a:t>
            </a:r>
          </a:p>
        </p:txBody>
      </p:sp>
      <p:sp>
        <p:nvSpPr>
          <p:cNvPr id="573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20624" y="1670304"/>
            <a:ext cx="8229600" cy="5181600"/>
          </a:xfrm>
        </p:spPr>
        <p:txBody>
          <a:bodyPr wrap="square" numCol="1" anchor="t" anchorCtr="0" compatLnSpc="1">
            <a:prstTxWarp prst="textNoShape">
              <a:avLst/>
            </a:prstTxWarp>
            <a:noAutofit/>
          </a:bodyPr>
          <a:lstStyle/>
          <a:p>
            <a:pPr eaLnBrk="1" hangingPunct="1">
              <a:buFont typeface="Wingdings" pitchFamily="2" charset="2"/>
              <a:buChar char="Ø"/>
              <a:defRPr/>
            </a:pPr>
            <a:r>
              <a:rPr lang="en-US" altLang="en-US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ＭＳ Ｐゴシック" pitchFamily="34" charset="-128"/>
              </a:rPr>
              <a:t>TFPA - Tribal Forest Protection Act of 2004</a:t>
            </a:r>
          </a:p>
          <a:p>
            <a:pPr eaLnBrk="1" hangingPunct="1">
              <a:buFont typeface="Wingdings" pitchFamily="2" charset="2"/>
              <a:buChar char="Ø"/>
              <a:defRPr/>
            </a:pPr>
            <a:r>
              <a:rPr lang="en-US" altLang="en-US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ＭＳ Ｐゴシック" pitchFamily="34" charset="-128"/>
              </a:rPr>
              <a:t>“</a:t>
            </a:r>
            <a:r>
              <a:rPr lang="en-US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ＭＳ Ｐゴシック" pitchFamily="34" charset="-128"/>
              </a:rPr>
              <a:t>Tribes</a:t>
            </a:r>
            <a:r>
              <a:rPr lang="en-US" altLang="en-US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ＭＳ Ｐゴシック" pitchFamily="34" charset="-128"/>
              </a:rPr>
              <a:t>”</a:t>
            </a:r>
            <a:r>
              <a:rPr lang="en-US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ＭＳ Ｐゴシック" pitchFamily="34" charset="-128"/>
              </a:rPr>
              <a:t>- refer to those tribal governments recognized by the federal government.</a:t>
            </a:r>
          </a:p>
          <a:p>
            <a:pPr eaLnBrk="1" hangingPunct="1">
              <a:buFont typeface="Wingdings" pitchFamily="2" charset="2"/>
              <a:buChar char="Ø"/>
              <a:defRPr/>
            </a:pPr>
            <a:r>
              <a:rPr lang="en-US" altLang="en-US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ＭＳ Ｐゴシック" pitchFamily="34" charset="-128"/>
              </a:rPr>
              <a:t>“</a:t>
            </a:r>
            <a:r>
              <a:rPr lang="en-US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ＭＳ Ｐゴシック" pitchFamily="34" charset="-128"/>
                <a:cs typeface="Calibri"/>
              </a:rPr>
              <a:t>Trust</a:t>
            </a:r>
            <a:r>
              <a:rPr lang="en-US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ＭＳ Ｐゴシック" pitchFamily="34" charset="-128"/>
              </a:rPr>
              <a:t> Responsibility</a:t>
            </a:r>
            <a:r>
              <a:rPr lang="en-US" altLang="en-US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ＭＳ Ｐゴシック" pitchFamily="34" charset="-128"/>
              </a:rPr>
              <a:t>”</a:t>
            </a:r>
            <a:r>
              <a:rPr lang="en-US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ＭＳ Ｐゴシック" pitchFamily="34" charset="-128"/>
              </a:rPr>
              <a:t>- the federal government has a legal responsibility to protect the interests and rights of Tribes and their members.</a:t>
            </a:r>
          </a:p>
          <a:p>
            <a:pPr eaLnBrk="1" hangingPunct="1">
              <a:buFont typeface="Wingdings" pitchFamily="2" charset="2"/>
              <a:buChar char="Ø"/>
              <a:defRPr/>
            </a:pPr>
            <a:r>
              <a:rPr lang="en-US" altLang="en-US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ＭＳ Ｐゴシック" pitchFamily="34" charset="-128"/>
              </a:rPr>
              <a:t>“</a:t>
            </a:r>
            <a:r>
              <a:rPr lang="en-US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ＭＳ Ｐゴシック" pitchFamily="34" charset="-128"/>
              </a:rPr>
              <a:t>Land in trust</a:t>
            </a:r>
            <a:r>
              <a:rPr lang="en-US" altLang="en-US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ＭＳ Ｐゴシック" pitchFamily="34" charset="-128"/>
              </a:rPr>
              <a:t>”</a:t>
            </a:r>
            <a:r>
              <a:rPr lang="en-US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ＭＳ Ｐゴシック" pitchFamily="34" charset="-128"/>
              </a:rPr>
              <a:t>- the US holds the legal title and the Tribe or individual Indian person holds the beneficial interest.</a:t>
            </a:r>
          </a:p>
        </p:txBody>
      </p:sp>
    </p:spTree>
  </p:cSld>
  <p:clrMapOvr>
    <a:masterClrMapping/>
  </p:clrMapOvr>
  <p:transition spd="slow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457200" y="1600200"/>
            <a:ext cx="8229600" cy="4724400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Font typeface="Wingdings" charset="0"/>
              <a:buNone/>
              <a:defRPr/>
            </a:pPr>
            <a:endParaRPr lang="en-US" sz="800" dirty="0">
              <a:latin typeface="Tahoma" charset="0"/>
            </a:endParaRPr>
          </a:p>
          <a:p>
            <a:pPr eaLnBrk="1" hangingPunct="1">
              <a:buFont typeface="Wingdings" charset="2"/>
              <a:buChar char="Ø"/>
              <a:defRPr/>
            </a:pPr>
            <a:endParaRPr lang="en-US" sz="2800" dirty="0">
              <a:cs typeface="Calibri"/>
            </a:endParaRPr>
          </a:p>
          <a:p>
            <a:pPr marL="0" indent="0" eaLnBrk="1" hangingPunct="1">
              <a:buNone/>
              <a:defRPr/>
            </a:pPr>
            <a:r>
              <a:rPr lang="en-US" sz="2800" dirty="0">
                <a:cs typeface="Calibri"/>
              </a:rPr>
              <a:t>The TFPA authorizes the Secretaries of Agriculture and Interior to give special consideration to tribally-proposed projects on FS or Bureau of Land Management administered lands.</a:t>
            </a:r>
          </a:p>
          <a:p>
            <a:pPr marL="0" indent="0" eaLnBrk="1" hangingPunct="1">
              <a:buNone/>
              <a:defRPr/>
            </a:pPr>
            <a:r>
              <a:rPr lang="en-US" sz="2800" i="1" dirty="0">
                <a:cs typeface="Calibri"/>
              </a:rPr>
              <a:t> </a:t>
            </a:r>
            <a:endParaRPr lang="en-US" sz="2800" i="1" dirty="0">
              <a:latin typeface="Tahoma" charset="0"/>
            </a:endParaRPr>
          </a:p>
        </p:txBody>
      </p:sp>
      <p:sp>
        <p:nvSpPr>
          <p:cNvPr id="22532" name="Rectangle 4"/>
          <p:cNvSpPr>
            <a:spLocks noGrp="1" noChangeArrowheads="1"/>
          </p:cNvSpPr>
          <p:nvPr>
            <p:ph type="title"/>
          </p:nvPr>
        </p:nvSpPr>
        <p:spPr/>
        <p:txBody>
          <a:bodyPr wrap="square" numCol="1" compatLnSpc="1">
            <a:prstTxWarp prst="textNoShape">
              <a:avLst/>
            </a:prstTxWarp>
          </a:bodyPr>
          <a:lstStyle/>
          <a:p>
            <a:pPr eaLnBrk="1" hangingPunct="1">
              <a:defRPr/>
            </a:pPr>
            <a:r>
              <a:rPr lang="en-US" dirty="0">
                <a:effectLst>
                  <a:outerShdw blurRad="38100" dist="38100" dir="2700000" algn="tl">
                    <a:srgbClr val="C0C0C0"/>
                  </a:outerShdw>
                </a:effectLst>
                <a:ea typeface="ＭＳ Ｐゴシック" pitchFamily="34" charset="-128"/>
              </a:rPr>
              <a:t>TFPA Background</a:t>
            </a:r>
          </a:p>
        </p:txBody>
      </p:sp>
    </p:spTree>
  </p:cSld>
  <p:clrMapOvr>
    <a:masterClrMapping/>
  </p:clrMapOvr>
  <p:transition spd="slow"/>
</p:sld>
</file>

<file path=ppt/theme/_rels/them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image" Target="../media/image1.jpe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theme/theme1.xml><?xml version="1.0" encoding="utf-8"?>
<a:theme xmlns:a="http://schemas.openxmlformats.org/drawingml/2006/main" name="Habitat">
  <a:themeElements>
    <a:clrScheme name="Habitat">
      <a:dk1>
        <a:sysClr val="windowText" lastClr="000000"/>
      </a:dk1>
      <a:lt1>
        <a:sysClr val="window" lastClr="FFFFFF"/>
      </a:lt1>
      <a:dk2>
        <a:srgbClr val="194431"/>
      </a:dk2>
      <a:lt2>
        <a:srgbClr val="F0E6C3"/>
      </a:lt2>
      <a:accent1>
        <a:srgbClr val="F8C000"/>
      </a:accent1>
      <a:accent2>
        <a:srgbClr val="F88600"/>
      </a:accent2>
      <a:accent3>
        <a:srgbClr val="F83500"/>
      </a:accent3>
      <a:accent4>
        <a:srgbClr val="8B723D"/>
      </a:accent4>
      <a:accent5>
        <a:srgbClr val="818B3D"/>
      </a:accent5>
      <a:accent6>
        <a:srgbClr val="586215"/>
      </a:accent6>
      <a:hlink>
        <a:srgbClr val="FF621D"/>
      </a:hlink>
      <a:folHlink>
        <a:srgbClr val="F3D26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Habitat">
      <a: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shade val="10000"/>
                <a:satMod val="130000"/>
              </a:schemeClr>
              <a:schemeClr val="phClr">
                <a:satMod val="275000"/>
              </a:schemeClr>
            </a:duotone>
          </a:blip>
          <a:tile tx="0" ty="0" sx="40000" sy="40000" flip="none" algn="tl"/>
        </a:blipFill>
        <a:blipFill rotWithShape="1">
          <a:blip xmlns:r="http://schemas.openxmlformats.org/officeDocument/2006/relationships" r:embed="rId2">
            <a:duotone>
              <a:schemeClr val="phClr">
                <a:shade val="40000"/>
                <a:satMod val="130000"/>
              </a:schemeClr>
              <a:schemeClr val="phClr">
                <a:satMod val="275000"/>
              </a:schemeClr>
            </a:duotone>
          </a:blip>
          <a:stretch/>
        </a:blipFill>
      </a:fillStyleLst>
      <a:lnStyleLst>
        <a:ln w="12700" cap="flat" cmpd="sng" algn="ctr">
          <a:solidFill>
            <a:schemeClr val="phClr">
              <a:shade val="90000"/>
              <a:satMod val="105000"/>
            </a:schemeClr>
          </a:solidFill>
          <a:prstDash val="solid"/>
        </a:ln>
        <a:ln w="25400" cap="flat" cmpd="sng" algn="ctr">
          <a:solidFill>
            <a:schemeClr val="phClr">
              <a:shade val="80000"/>
            </a:schemeClr>
          </a:solidFill>
          <a:prstDash val="solid"/>
        </a:ln>
        <a:ln w="25400" cap="flat" cmpd="sng" algn="ctr">
          <a:solidFill>
            <a:schemeClr val="phClr">
              <a:shade val="70000"/>
            </a:schemeClr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88900" dir="4200000" sx="105000" sy="105000" algn="t" rotWithShape="0">
              <a:srgbClr val="000000">
                <a:alpha val="40000"/>
              </a:srgbClr>
            </a:outerShdw>
          </a:effectLst>
        </a:effectStyle>
        <a:effectStyle>
          <a:effectLst>
            <a:innerShdw blurRad="76200" dist="25400" dir="13200000">
              <a:srgbClr val="000000">
                <a:alpha val="80000"/>
              </a:srgbClr>
            </a:innerShdw>
          </a:effectLst>
          <a:scene3d>
            <a:camera prst="orthographicFront">
              <a:rot lat="0" lon="0" rev="0"/>
            </a:camera>
            <a:lightRig rig="balanced" dir="t">
              <a:rot lat="0" lon="0" rev="19800000"/>
            </a:lightRig>
          </a:scene3d>
          <a:sp3d prstMaterial="softEdge">
            <a:bevelT w="0" h="0"/>
          </a:sp3d>
        </a:effectStyle>
      </a:effectStyleLst>
      <a:bgFillStyleLst>
        <a:blipFill rotWithShape="1">
          <a:blip xmlns:r="http://schemas.openxmlformats.org/officeDocument/2006/relationships" r:embed="rId3"/>
          <a:stretch/>
        </a:blipFill>
        <a:blipFill rotWithShape="1">
          <a:blip xmlns:r="http://schemas.openxmlformats.org/officeDocument/2006/relationships" r:embed="rId4"/>
          <a:stretch/>
        </a:blipFill>
        <a:blipFill rotWithShape="1">
          <a:blip xmlns:r="http://schemas.openxmlformats.org/officeDocument/2006/relationships" r:embed="rId5"/>
          <a:stretch/>
        </a:blip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Advantage.thmx</Template>
  <TotalTime>3607</TotalTime>
  <Words>1941</Words>
  <Application>Microsoft Office PowerPoint</Application>
  <PresentationFormat>On-screen Show (4:3)</PresentationFormat>
  <Paragraphs>328</Paragraphs>
  <Slides>37</Slides>
  <Notes>20</Notes>
  <HiddenSlides>1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37</vt:i4>
      </vt:variant>
    </vt:vector>
  </HeadingPairs>
  <TitlesOfParts>
    <vt:vector size="46" baseType="lpstr">
      <vt:lpstr>ＭＳ Ｐゴシック</vt:lpstr>
      <vt:lpstr>Arial</vt:lpstr>
      <vt:lpstr>Calibri</vt:lpstr>
      <vt:lpstr>Franklin Gothic Medium Cond</vt:lpstr>
      <vt:lpstr>Tahoma</vt:lpstr>
      <vt:lpstr>Times New Roman</vt:lpstr>
      <vt:lpstr>Wingdings</vt:lpstr>
      <vt:lpstr>Wingdings 2</vt:lpstr>
      <vt:lpstr>Habitat</vt:lpstr>
      <vt:lpstr>     </vt:lpstr>
      <vt:lpstr>Objectives</vt:lpstr>
      <vt:lpstr>Agenda</vt:lpstr>
      <vt:lpstr>The History of TFPA: The West Was On Fire</vt:lpstr>
      <vt:lpstr>The Fire Siege of 2003</vt:lpstr>
      <vt:lpstr>TFPA History</vt:lpstr>
      <vt:lpstr>TFPA History</vt:lpstr>
      <vt:lpstr>Key Terms</vt:lpstr>
      <vt:lpstr>TFPA Background</vt:lpstr>
      <vt:lpstr>TFPA Basics</vt:lpstr>
      <vt:lpstr>TFPA Basics</vt:lpstr>
      <vt:lpstr>TFPA Basics</vt:lpstr>
      <vt:lpstr>TFPA Basics</vt:lpstr>
      <vt:lpstr>TFPA Basics</vt:lpstr>
      <vt:lpstr>TFPA Basics</vt:lpstr>
      <vt:lpstr>TFPA Basics</vt:lpstr>
      <vt:lpstr> Contracts and Agreements under The Tribal Forest Protection Act of 2004</vt:lpstr>
      <vt:lpstr>Contracts and Agreements under The Tribal Forest Protection Act of 2004</vt:lpstr>
      <vt:lpstr>Contracts and Agreements under The Tribal Forest Protection Act of 2004</vt:lpstr>
      <vt:lpstr>Contracts and Agreements under The Tribal Forest Protection Act of 2004</vt:lpstr>
      <vt:lpstr>Contracts and Agreements under The Tribal Forest Protection Act of 2004</vt:lpstr>
      <vt:lpstr>Contracts and Agreements under The Tribal Forest Protection Act of 2004</vt:lpstr>
      <vt:lpstr>Contracts and Agreements under The Tribal Forest Protection Act of 2004</vt:lpstr>
      <vt:lpstr>Contracts and Agreements under The Tribal Forest Protection Act of 2004</vt:lpstr>
      <vt:lpstr>Contracts and Agreements under The Tribal Forest Protection Act of 2004</vt:lpstr>
      <vt:lpstr>Contracts and Agreements under The Tribal Forest Protection Act of 2004</vt:lpstr>
      <vt:lpstr>Contracts and Agreements under The Tribal Forest Protection Act of 2004</vt:lpstr>
      <vt:lpstr>Contracts and Agreements under The Tribal Forest Protection Act of 2004</vt:lpstr>
      <vt:lpstr>Contracts and Agreements under The Tribal Forest Protection Act of 2004</vt:lpstr>
      <vt:lpstr>Contracts and Agreements under The Tribal Forest Protection Act of 2004</vt:lpstr>
      <vt:lpstr>Contracts and Agreements under The Tribal Forest Protection Act of 2004</vt:lpstr>
      <vt:lpstr>Contracts and Agreements under The Tribal Forest Protection Act of 2004</vt:lpstr>
      <vt:lpstr>Contracts and Agreements under The Tribal Forest Protection Act of 2004</vt:lpstr>
      <vt:lpstr>Contracts and Agreements under The Tribal Forest Protection Act of 2004</vt:lpstr>
      <vt:lpstr>Contracts and Agreements under The Tribal Forest Protection Act of 2004</vt:lpstr>
      <vt:lpstr>      Contracts and Agreements under The Tribal Forest Protection Act of 2004</vt:lpstr>
      <vt:lpstr> </vt:lpstr>
    </vt:vector>
  </TitlesOfParts>
  <Company>USDA Forest Service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FEDERAL CONTRACTING MECHANISMS</dc:title>
  <dc:creator>FSDefaultUser</dc:creator>
  <cp:lastModifiedBy>Stephanie Lucero</cp:lastModifiedBy>
  <cp:revision>292</cp:revision>
  <dcterms:created xsi:type="dcterms:W3CDTF">2005-10-12T20:14:35Z</dcterms:created>
  <dcterms:modified xsi:type="dcterms:W3CDTF">2018-10-31T19:25:26Z</dcterms:modified>
</cp:coreProperties>
</file>