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1.xml" ContentType="application/vnd.openxmlformats-officedocument.presentationml.comment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6"/>
  </p:notesMasterIdLst>
  <p:sldIdLst>
    <p:sldId id="282" r:id="rId2"/>
    <p:sldId id="426" r:id="rId3"/>
    <p:sldId id="427" r:id="rId4"/>
    <p:sldId id="285" r:id="rId5"/>
    <p:sldId id="422" r:id="rId6"/>
    <p:sldId id="360" r:id="rId7"/>
    <p:sldId id="365" r:id="rId8"/>
    <p:sldId id="366" r:id="rId9"/>
    <p:sldId id="320" r:id="rId10"/>
    <p:sldId id="368" r:id="rId11"/>
    <p:sldId id="370" r:id="rId12"/>
    <p:sldId id="371" r:id="rId13"/>
    <p:sldId id="372" r:id="rId14"/>
    <p:sldId id="375" r:id="rId15"/>
    <p:sldId id="383" r:id="rId16"/>
    <p:sldId id="376" r:id="rId17"/>
    <p:sldId id="333" r:id="rId18"/>
    <p:sldId id="350" r:id="rId19"/>
    <p:sldId id="351" r:id="rId20"/>
    <p:sldId id="352" r:id="rId21"/>
    <p:sldId id="256" r:id="rId22"/>
    <p:sldId id="257" r:id="rId23"/>
    <p:sldId id="258" r:id="rId24"/>
    <p:sldId id="259" r:id="rId25"/>
    <p:sldId id="260" r:id="rId26"/>
    <p:sldId id="262" r:id="rId27"/>
    <p:sldId id="261" r:id="rId28"/>
    <p:sldId id="263" r:id="rId29"/>
    <p:sldId id="424" r:id="rId30"/>
    <p:sldId id="264" r:id="rId31"/>
    <p:sldId id="265" r:id="rId32"/>
    <p:sldId id="270" r:id="rId33"/>
    <p:sldId id="266" r:id="rId34"/>
    <p:sldId id="267" r:id="rId35"/>
    <p:sldId id="271" r:id="rId36"/>
    <p:sldId id="269" r:id="rId37"/>
    <p:sldId id="421" r:id="rId38"/>
    <p:sldId id="428" r:id="rId39"/>
    <p:sldId id="353" r:id="rId40"/>
    <p:sldId id="354" r:id="rId41"/>
    <p:sldId id="336" r:id="rId42"/>
    <p:sldId id="346" r:id="rId43"/>
    <p:sldId id="347" r:id="rId44"/>
    <p:sldId id="335" r:id="rId45"/>
    <p:sldId id="337" r:id="rId46"/>
    <p:sldId id="338" r:id="rId47"/>
    <p:sldId id="342" r:id="rId48"/>
    <p:sldId id="344" r:id="rId49"/>
    <p:sldId id="339" r:id="rId50"/>
    <p:sldId id="349" r:id="rId51"/>
    <p:sldId id="348" r:id="rId52"/>
    <p:sldId id="343" r:id="rId53"/>
    <p:sldId id="345" r:id="rId54"/>
    <p:sldId id="429"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Lucero" initials="SL" lastIdx="5" clrIdx="0">
    <p:extLst>
      <p:ext uri="{19B8F6BF-5375-455C-9EA6-DF929625EA0E}">
        <p15:presenceInfo xmlns:p15="http://schemas.microsoft.com/office/powerpoint/2012/main" userId="61855ca35ed91b1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0-31T12:16:33.594" idx="5">
    <p:pos x="10" y="10"/>
    <p:text>will other contracts beside stewarship contracts be addressed in webinar?</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DD0C0B-661F-418B-AB8B-33D74C015CE9}" type="datetimeFigureOut">
              <a:rPr lang="en-US" smtClean="0"/>
              <a:t>10/31/2018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BD860E-2229-4EC2-BD4E-4AED829376A7}" type="slidenum">
              <a:rPr lang="en-US" smtClean="0"/>
              <a:t>‹#›</a:t>
            </a:fld>
            <a:endParaRPr lang="en-US"/>
          </a:p>
        </p:txBody>
      </p:sp>
    </p:spTree>
    <p:extLst>
      <p:ext uri="{BB962C8B-B14F-4D97-AF65-F5344CB8AC3E}">
        <p14:creationId xmlns:p14="http://schemas.microsoft.com/office/powerpoint/2010/main" val="3355334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a typeface="ＭＳ Ｐゴシック" pitchFamily="34" charset="-128"/>
              </a:rPr>
              <a:t> </a:t>
            </a:r>
          </a:p>
        </p:txBody>
      </p:sp>
      <p:sp>
        <p:nvSpPr>
          <p:cNvPr id="33796" name="Slide Number Placeholder 3"/>
          <p:cNvSpPr>
            <a:spLocks noGrp="1"/>
          </p:cNvSpPr>
          <p:nvPr>
            <p:ph type="sldNum" sz="quarter" idx="5"/>
          </p:nvPr>
        </p:nvSpPr>
        <p:spPr bwMode="auto">
          <a:noFill/>
          <a:ln>
            <a:miter lim="800000"/>
            <a:headEnd/>
            <a:tailEnd/>
          </a:ln>
        </p:spPr>
        <p:txBody>
          <a:bodyPr/>
          <a:lstStyle/>
          <a:p>
            <a:fld id="{D473E7BD-0208-49A7-AE21-E602AB677A02}" type="slidenum">
              <a:rPr lang="en-US">
                <a:latin typeface="Arial" charset="0"/>
              </a:rPr>
              <a:pPr/>
              <a:t>1</a:t>
            </a:fld>
            <a:endParaRPr lang="en-US" dirty="0">
              <a:latin typeface="Arial" charset="0"/>
            </a:endParaRPr>
          </a:p>
        </p:txBody>
      </p:sp>
    </p:spTree>
    <p:extLst>
      <p:ext uri="{BB962C8B-B14F-4D97-AF65-F5344CB8AC3E}">
        <p14:creationId xmlns:p14="http://schemas.microsoft.com/office/powerpoint/2010/main" val="1275486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a:lstStyle/>
          <a:p>
            <a:fld id="{CA553160-5E6C-4EE6-9002-D36EB8F6761A}" type="slidenum">
              <a:rPr lang="en-US">
                <a:latin typeface="Arial" charset="0"/>
              </a:rPr>
              <a:pPr/>
              <a:t>11</a:t>
            </a:fld>
            <a:endParaRPr lang="en-US">
              <a:latin typeface="Arial"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latin typeface="Arial" charset="0"/>
                <a:ea typeface="ＭＳ Ｐゴシック" pitchFamily="34" charset="-128"/>
              </a:rPr>
              <a:t>  </a:t>
            </a:r>
          </a:p>
        </p:txBody>
      </p:sp>
    </p:spTree>
    <p:extLst>
      <p:ext uri="{BB962C8B-B14F-4D97-AF65-F5344CB8AC3E}">
        <p14:creationId xmlns:p14="http://schemas.microsoft.com/office/powerpoint/2010/main" val="1631783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a:lstStyle/>
          <a:p>
            <a:fld id="{6379593D-6AE4-46C0-858C-24362F86C1BE}" type="slidenum">
              <a:rPr lang="en-US">
                <a:latin typeface="Arial" charset="0"/>
              </a:rPr>
              <a:pPr/>
              <a:t>12</a:t>
            </a:fld>
            <a:endParaRPr lang="en-US">
              <a:latin typeface="Arial"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latin typeface="Arial" charset="0"/>
                <a:ea typeface="ＭＳ Ｐゴシック" pitchFamily="34" charset="-128"/>
              </a:rPr>
              <a:t> </a:t>
            </a:r>
          </a:p>
        </p:txBody>
      </p:sp>
    </p:spTree>
    <p:extLst>
      <p:ext uri="{BB962C8B-B14F-4D97-AF65-F5344CB8AC3E}">
        <p14:creationId xmlns:p14="http://schemas.microsoft.com/office/powerpoint/2010/main" val="2586716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ln>
            <a:miter lim="800000"/>
            <a:headEnd/>
            <a:tailEnd/>
          </a:ln>
        </p:spPr>
        <p:txBody>
          <a:bodyPr/>
          <a:lstStyle/>
          <a:p>
            <a:fld id="{FF9C11DF-87E6-4D3E-841B-6487D00EE9C3}" type="slidenum">
              <a:rPr lang="en-US">
                <a:latin typeface="Arial" charset="0"/>
              </a:rPr>
              <a:pPr/>
              <a:t>13</a:t>
            </a:fld>
            <a:endParaRPr lang="en-US">
              <a:latin typeface="Arial"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latin typeface="Arial" charset="0"/>
                <a:ea typeface="ＭＳ Ｐゴシック" pitchFamily="34" charset="-128"/>
              </a:rPr>
              <a:t> </a:t>
            </a:r>
          </a:p>
        </p:txBody>
      </p:sp>
    </p:spTree>
    <p:extLst>
      <p:ext uri="{BB962C8B-B14F-4D97-AF65-F5344CB8AC3E}">
        <p14:creationId xmlns:p14="http://schemas.microsoft.com/office/powerpoint/2010/main" val="1893378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a:lstStyle/>
          <a:p>
            <a:fld id="{9FBE9FB8-B476-4870-B5FD-575644A53F95}" type="slidenum">
              <a:rPr lang="en-US">
                <a:latin typeface="Arial" charset="0"/>
              </a:rPr>
              <a:pPr/>
              <a:t>14</a:t>
            </a:fld>
            <a:endParaRPr lang="en-US" dirty="0">
              <a:latin typeface="Arial"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latin typeface="Arial" charset="0"/>
                <a:ea typeface="ＭＳ Ｐゴシック" pitchFamily="34" charset="-128"/>
              </a:rPr>
              <a:t> </a:t>
            </a:r>
          </a:p>
        </p:txBody>
      </p:sp>
    </p:spTree>
    <p:extLst>
      <p:ext uri="{BB962C8B-B14F-4D97-AF65-F5344CB8AC3E}">
        <p14:creationId xmlns:p14="http://schemas.microsoft.com/office/powerpoint/2010/main" val="1659135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a:lstStyle/>
          <a:p>
            <a:fld id="{A4A3241F-04CA-46D5-B9B0-C5486D02CADB}" type="slidenum">
              <a:rPr lang="en-US">
                <a:latin typeface="Arial" charset="0"/>
              </a:rPr>
              <a:pPr/>
              <a:t>15</a:t>
            </a:fld>
            <a:endParaRPr lang="en-US" dirty="0">
              <a:latin typeface="Arial"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latin typeface="Arial" charset="0"/>
                <a:ea typeface="ＭＳ Ｐゴシック" pitchFamily="34" charset="-128"/>
              </a:rPr>
              <a:t>   </a:t>
            </a:r>
          </a:p>
        </p:txBody>
      </p:sp>
    </p:spTree>
    <p:extLst>
      <p:ext uri="{BB962C8B-B14F-4D97-AF65-F5344CB8AC3E}">
        <p14:creationId xmlns:p14="http://schemas.microsoft.com/office/powerpoint/2010/main" val="3628528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a:lstStyle/>
          <a:p>
            <a:fld id="{A4A3241F-04CA-46D5-B9B0-C5486D02CADB}" type="slidenum">
              <a:rPr lang="en-US">
                <a:latin typeface="Arial" charset="0"/>
              </a:rPr>
              <a:pPr/>
              <a:t>16</a:t>
            </a:fld>
            <a:endParaRPr lang="en-US" dirty="0">
              <a:latin typeface="Arial"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latin typeface="Arial" charset="0"/>
                <a:ea typeface="ＭＳ Ｐゴシック" pitchFamily="34" charset="-128"/>
              </a:rPr>
              <a:t>   </a:t>
            </a:r>
          </a:p>
        </p:txBody>
      </p:sp>
    </p:spTree>
    <p:extLst>
      <p:ext uri="{BB962C8B-B14F-4D97-AF65-F5344CB8AC3E}">
        <p14:creationId xmlns:p14="http://schemas.microsoft.com/office/powerpoint/2010/main" val="189805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Tribally affiliated business entity there may be other requirements. </a:t>
            </a:r>
          </a:p>
          <a:p>
            <a:endParaRPr lang="en-US" dirty="0"/>
          </a:p>
        </p:txBody>
      </p:sp>
      <p:sp>
        <p:nvSpPr>
          <p:cNvPr id="4" name="Slide Number Placeholder 3"/>
          <p:cNvSpPr>
            <a:spLocks noGrp="1"/>
          </p:cNvSpPr>
          <p:nvPr>
            <p:ph type="sldNum" sz="quarter" idx="5"/>
          </p:nvPr>
        </p:nvSpPr>
        <p:spPr/>
        <p:txBody>
          <a:bodyPr/>
          <a:lstStyle/>
          <a:p>
            <a:fld id="{F7BD860E-2229-4EC2-BD4E-4AED829376A7}" type="slidenum">
              <a:rPr lang="en-US" smtClean="0"/>
              <a:t>23</a:t>
            </a:fld>
            <a:endParaRPr lang="en-US"/>
          </a:p>
        </p:txBody>
      </p:sp>
    </p:spTree>
    <p:extLst>
      <p:ext uri="{BB962C8B-B14F-4D97-AF65-F5344CB8AC3E}">
        <p14:creationId xmlns:p14="http://schemas.microsoft.com/office/powerpoint/2010/main" val="4086316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FROM</a:t>
            </a:r>
            <a:r>
              <a:rPr lang="en-US" baseline="0" dirty="0"/>
              <a:t> DATASETS FROM 1982</a:t>
            </a:r>
          </a:p>
          <a:p>
            <a:endParaRPr lang="en-US" dirty="0"/>
          </a:p>
        </p:txBody>
      </p:sp>
      <p:sp>
        <p:nvSpPr>
          <p:cNvPr id="4" name="Slide Number Placeholder 3"/>
          <p:cNvSpPr>
            <a:spLocks noGrp="1"/>
          </p:cNvSpPr>
          <p:nvPr>
            <p:ph type="sldNum" sz="quarter" idx="10"/>
          </p:nvPr>
        </p:nvSpPr>
        <p:spPr/>
        <p:txBody>
          <a:bodyPr/>
          <a:lstStyle/>
          <a:p>
            <a:fld id="{F7BD860E-2229-4EC2-BD4E-4AED829376A7}" type="slidenum">
              <a:rPr lang="en-US" smtClean="0"/>
              <a:t>26</a:t>
            </a:fld>
            <a:endParaRPr lang="en-US"/>
          </a:p>
        </p:txBody>
      </p:sp>
    </p:spTree>
    <p:extLst>
      <p:ext uri="{BB962C8B-B14F-4D97-AF65-F5344CB8AC3E}">
        <p14:creationId xmlns:p14="http://schemas.microsoft.com/office/powerpoint/2010/main" val="140205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BD860E-2229-4EC2-BD4E-4AED829376A7}" type="slidenum">
              <a:rPr lang="en-US" smtClean="0"/>
              <a:t>31</a:t>
            </a:fld>
            <a:endParaRPr lang="en-US"/>
          </a:p>
        </p:txBody>
      </p:sp>
    </p:spTree>
    <p:extLst>
      <p:ext uri="{BB962C8B-B14F-4D97-AF65-F5344CB8AC3E}">
        <p14:creationId xmlns:p14="http://schemas.microsoft.com/office/powerpoint/2010/main" val="2102147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BD860E-2229-4EC2-BD4E-4AED829376A7}" type="slidenum">
              <a:rPr lang="en-US" smtClean="0"/>
              <a:t>32</a:t>
            </a:fld>
            <a:endParaRPr lang="en-US"/>
          </a:p>
        </p:txBody>
      </p:sp>
    </p:spTree>
    <p:extLst>
      <p:ext uri="{BB962C8B-B14F-4D97-AF65-F5344CB8AC3E}">
        <p14:creationId xmlns:p14="http://schemas.microsoft.com/office/powerpoint/2010/main" val="2189942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9E7EF0-F818-44A7-B168-A733683817BA}" type="slidenum">
              <a:rPr lang="en-US" smtClean="0"/>
              <a:t>2</a:t>
            </a:fld>
            <a:endParaRPr lang="en-US"/>
          </a:p>
        </p:txBody>
      </p:sp>
    </p:spTree>
    <p:extLst>
      <p:ext uri="{BB962C8B-B14F-4D97-AF65-F5344CB8AC3E}">
        <p14:creationId xmlns:p14="http://schemas.microsoft.com/office/powerpoint/2010/main" val="1548324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Tribes are considered non-federal parties as compared to other federal agencies (Interagency agency) </a:t>
            </a:r>
          </a:p>
        </p:txBody>
      </p:sp>
      <p:sp>
        <p:nvSpPr>
          <p:cNvPr id="4" name="Slide Number Placeholder 3"/>
          <p:cNvSpPr>
            <a:spLocks noGrp="1"/>
          </p:cNvSpPr>
          <p:nvPr>
            <p:ph type="sldNum" sz="quarter" idx="5"/>
          </p:nvPr>
        </p:nvSpPr>
        <p:spPr/>
        <p:txBody>
          <a:bodyPr/>
          <a:lstStyle/>
          <a:p>
            <a:fld id="{F7BD860E-2229-4EC2-BD4E-4AED829376A7}" type="slidenum">
              <a:rPr lang="en-US" smtClean="0"/>
              <a:t>35</a:t>
            </a:fld>
            <a:endParaRPr lang="en-US"/>
          </a:p>
        </p:txBody>
      </p:sp>
    </p:spTree>
    <p:extLst>
      <p:ext uri="{BB962C8B-B14F-4D97-AF65-F5344CB8AC3E}">
        <p14:creationId xmlns:p14="http://schemas.microsoft.com/office/powerpoint/2010/main" val="1401267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with local tribal liaisons and District Rangers, grants managers and contracting lead within the Forest or region. Tribal liaison or District rangers are best options to identify right people to ask specific questions. </a:t>
            </a:r>
          </a:p>
        </p:txBody>
      </p:sp>
      <p:sp>
        <p:nvSpPr>
          <p:cNvPr id="4" name="Slide Number Placeholder 3"/>
          <p:cNvSpPr>
            <a:spLocks noGrp="1"/>
          </p:cNvSpPr>
          <p:nvPr>
            <p:ph type="sldNum" sz="quarter" idx="5"/>
          </p:nvPr>
        </p:nvSpPr>
        <p:spPr/>
        <p:txBody>
          <a:bodyPr/>
          <a:lstStyle/>
          <a:p>
            <a:fld id="{F7BD860E-2229-4EC2-BD4E-4AED829376A7}" type="slidenum">
              <a:rPr lang="en-US" smtClean="0"/>
              <a:t>37</a:t>
            </a:fld>
            <a:endParaRPr lang="en-US"/>
          </a:p>
        </p:txBody>
      </p:sp>
    </p:spTree>
    <p:extLst>
      <p:ext uri="{BB962C8B-B14F-4D97-AF65-F5344CB8AC3E}">
        <p14:creationId xmlns:p14="http://schemas.microsoft.com/office/powerpoint/2010/main" val="2502979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Participating Agreements:  </a:t>
            </a:r>
            <a:r>
              <a:rPr lang="en-US" sz="1200" b="1" u="sng"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under two different aspects of the authority:</a:t>
            </a:r>
            <a:r>
              <a:rPr lang="en-US" sz="1200" kern="1200" baseline="0" dirty="0">
                <a:solidFill>
                  <a:schemeClr val="tx1"/>
                </a:solidFill>
                <a:effectLst/>
                <a:latin typeface="+mn-lt"/>
                <a:ea typeface="+mn-ea"/>
                <a:cs typeface="+mn-cs"/>
              </a:rPr>
              <a:t> </a:t>
            </a:r>
            <a:r>
              <a:rPr lang="en-US" sz="1200" b="1" i="1" u="sng" kern="1200" dirty="0">
                <a:solidFill>
                  <a:schemeClr val="tx1"/>
                </a:solidFill>
                <a:effectLst/>
                <a:latin typeface="+mn-lt"/>
                <a:ea typeface="+mn-ea"/>
                <a:cs typeface="+mn-cs"/>
              </a:rPr>
              <a:t>Forestry Protection</a:t>
            </a:r>
            <a:r>
              <a:rPr lang="en-US" sz="1200" kern="1200" dirty="0">
                <a:solidFill>
                  <a:schemeClr val="tx1"/>
                </a:solidFill>
                <a:effectLst/>
                <a:latin typeface="+mn-lt"/>
                <a:ea typeface="+mn-ea"/>
                <a:cs typeface="+mn-cs"/>
              </a:rPr>
              <a:t>:  This is the section where we focus on hazardous fuel reduction work, or other forestry related work.  </a:t>
            </a:r>
            <a:r>
              <a:rPr lang="en-US" sz="1200" b="1" i="1" u="sng" kern="1200" dirty="0">
                <a:solidFill>
                  <a:schemeClr val="tx1"/>
                </a:solidFill>
                <a:effectLst/>
                <a:latin typeface="+mn-lt"/>
                <a:ea typeface="+mn-ea"/>
                <a:cs typeface="+mn-cs"/>
              </a:rPr>
              <a:t>Job training/manpower development</a:t>
            </a:r>
            <a:r>
              <a:rPr lang="en-US" sz="1200" kern="1200" dirty="0">
                <a:solidFill>
                  <a:schemeClr val="tx1"/>
                </a:solidFill>
                <a:effectLst/>
                <a:latin typeface="+mn-lt"/>
                <a:ea typeface="+mn-ea"/>
                <a:cs typeface="+mn-cs"/>
              </a:rPr>
              <a:t>:  we have a number of these agreements with tribes to host their training programs, particularly when it comes to fire crews or other natural resource work.  </a:t>
            </a:r>
            <a:r>
              <a:rPr lang="en-US" sz="1200" b="1" u="sng" kern="1200" dirty="0">
                <a:solidFill>
                  <a:schemeClr val="tx1"/>
                </a:solidFill>
                <a:effectLst/>
                <a:latin typeface="+mn-lt"/>
                <a:ea typeface="+mn-ea"/>
                <a:cs typeface="+mn-cs"/>
              </a:rPr>
              <a:t>OTHER</a:t>
            </a:r>
            <a:r>
              <a:rPr lang="en-US" sz="1200" kern="1200" baseline="0" dirty="0">
                <a:solidFill>
                  <a:schemeClr val="tx1"/>
                </a:solidFill>
                <a:effectLst/>
                <a:latin typeface="+mn-lt"/>
                <a:ea typeface="+mn-ea"/>
                <a:cs typeface="+mn-cs"/>
              </a:rPr>
              <a:t> Agreements may include agreements like </a:t>
            </a:r>
            <a:r>
              <a:rPr lang="en-US" sz="1200" b="1" u="sng" kern="1200" baseline="0" dirty="0">
                <a:solidFill>
                  <a:schemeClr val="tx1"/>
                </a:solidFill>
                <a:effectLst/>
                <a:latin typeface="+mn-lt"/>
                <a:ea typeface="+mn-ea"/>
                <a:cs typeface="+mn-cs"/>
              </a:rPr>
              <a:t>Cooperative Fire Agreements</a:t>
            </a:r>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5C5143-EAC6-4DE5-99A5-366BD982E093}" type="slidenum">
              <a:rPr lang="en-US" smtClean="0"/>
              <a:pPr/>
              <a:t>41</a:t>
            </a:fld>
            <a:endParaRPr lang="en-US"/>
          </a:p>
        </p:txBody>
      </p:sp>
    </p:spTree>
    <p:extLst>
      <p:ext uri="{BB962C8B-B14F-4D97-AF65-F5344CB8AC3E}">
        <p14:creationId xmlns:p14="http://schemas.microsoft.com/office/powerpoint/2010/main" val="3097518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C5143-EAC6-4DE5-99A5-366BD982E093}" type="slidenum">
              <a:rPr lang="en-US" smtClean="0"/>
              <a:pPr/>
              <a:t>42</a:t>
            </a:fld>
            <a:endParaRPr lang="en-US"/>
          </a:p>
        </p:txBody>
      </p:sp>
    </p:spTree>
    <p:extLst>
      <p:ext uri="{BB962C8B-B14F-4D97-AF65-F5344CB8AC3E}">
        <p14:creationId xmlns:p14="http://schemas.microsoft.com/office/powerpoint/2010/main" val="696793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Stewardship contracts – trade goods for services. </a:t>
            </a:r>
            <a:endParaRPr lang="en-US" dirty="0"/>
          </a:p>
        </p:txBody>
      </p:sp>
      <p:sp>
        <p:nvSpPr>
          <p:cNvPr id="4" name="Slide Number Placeholder 3"/>
          <p:cNvSpPr>
            <a:spLocks noGrp="1"/>
          </p:cNvSpPr>
          <p:nvPr>
            <p:ph type="sldNum" sz="quarter" idx="10"/>
          </p:nvPr>
        </p:nvSpPr>
        <p:spPr/>
        <p:txBody>
          <a:bodyPr/>
          <a:lstStyle/>
          <a:p>
            <a:fld id="{3A5C5143-EAC6-4DE5-99A5-366BD982E093}" type="slidenum">
              <a:rPr lang="en-US" smtClean="0"/>
              <a:pPr/>
              <a:t>43</a:t>
            </a:fld>
            <a:endParaRPr lang="en-US"/>
          </a:p>
        </p:txBody>
      </p:sp>
    </p:spTree>
    <p:extLst>
      <p:ext uri="{BB962C8B-B14F-4D97-AF65-F5344CB8AC3E}">
        <p14:creationId xmlns:p14="http://schemas.microsoft.com/office/powerpoint/2010/main" val="2379621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Timber contract: money to Treasury; IRTC: retained receipts. </a:t>
            </a:r>
          </a:p>
          <a:p>
            <a:r>
              <a:rPr lang="en-US" baseline="0" dirty="0"/>
              <a:t>Service Stewardship contracts:  FS can utilize retained receipts</a:t>
            </a:r>
            <a:endParaRPr lang="en-US" dirty="0"/>
          </a:p>
        </p:txBody>
      </p:sp>
      <p:sp>
        <p:nvSpPr>
          <p:cNvPr id="4" name="Slide Number Placeholder 3"/>
          <p:cNvSpPr>
            <a:spLocks noGrp="1"/>
          </p:cNvSpPr>
          <p:nvPr>
            <p:ph type="sldNum" sz="quarter" idx="10"/>
          </p:nvPr>
        </p:nvSpPr>
        <p:spPr/>
        <p:txBody>
          <a:bodyPr/>
          <a:lstStyle/>
          <a:p>
            <a:fld id="{3A5C5143-EAC6-4DE5-99A5-366BD982E093}" type="slidenum">
              <a:rPr lang="en-US" smtClean="0"/>
              <a:pPr/>
              <a:t>44</a:t>
            </a:fld>
            <a:endParaRPr lang="en-US"/>
          </a:p>
        </p:txBody>
      </p:sp>
    </p:spTree>
    <p:extLst>
      <p:ext uri="{BB962C8B-B14F-4D97-AF65-F5344CB8AC3E}">
        <p14:creationId xmlns:p14="http://schemas.microsoft.com/office/powerpoint/2010/main" val="3013314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C5143-EAC6-4DE5-99A5-366BD982E093}" type="slidenum">
              <a:rPr lang="en-US" smtClean="0"/>
              <a:pPr/>
              <a:t>53</a:t>
            </a:fld>
            <a:endParaRPr lang="en-US"/>
          </a:p>
        </p:txBody>
      </p:sp>
    </p:spTree>
    <p:extLst>
      <p:ext uri="{BB962C8B-B14F-4D97-AF65-F5344CB8AC3E}">
        <p14:creationId xmlns:p14="http://schemas.microsoft.com/office/powerpoint/2010/main" val="3963987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9E7EF0-F818-44A7-B168-A733683817BA}" type="slidenum">
              <a:rPr lang="en-US" smtClean="0"/>
              <a:t>3</a:t>
            </a:fld>
            <a:endParaRPr lang="en-US"/>
          </a:p>
        </p:txBody>
      </p:sp>
    </p:spTree>
    <p:extLst>
      <p:ext uri="{BB962C8B-B14F-4D97-AF65-F5344CB8AC3E}">
        <p14:creationId xmlns:p14="http://schemas.microsoft.com/office/powerpoint/2010/main" val="3089102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latin typeface="Arial" charset="0"/>
              <a:ea typeface="ＭＳ Ｐゴシック" pitchFamily="34" charset="-128"/>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FF233BE0-C74D-47DA-954E-4D99B6A04DFA}" type="slidenum">
              <a:rPr lang="en-US">
                <a:latin typeface="Arial" charset="0"/>
              </a:rPr>
              <a:pPr/>
              <a:t>4</a:t>
            </a:fld>
            <a:endParaRPr lang="en-US" dirty="0">
              <a:latin typeface="Arial" charset="0"/>
            </a:endParaRPr>
          </a:p>
        </p:txBody>
      </p:sp>
    </p:spTree>
    <p:extLst>
      <p:ext uri="{BB962C8B-B14F-4D97-AF65-F5344CB8AC3E}">
        <p14:creationId xmlns:p14="http://schemas.microsoft.com/office/powerpoint/2010/main" val="1747999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27E3ECA3-03D7-4A4A-BD3A-B0C2DA4E36AD}" type="slidenum">
              <a:rPr lang="en-US" smtClean="0"/>
              <a:pPr>
                <a:defRPr/>
              </a:pPr>
              <a:t>6</a:t>
            </a:fld>
            <a:endParaRPr lang="en-US" dirty="0"/>
          </a:p>
        </p:txBody>
      </p:sp>
    </p:spTree>
    <p:extLst>
      <p:ext uri="{BB962C8B-B14F-4D97-AF65-F5344CB8AC3E}">
        <p14:creationId xmlns:p14="http://schemas.microsoft.com/office/powerpoint/2010/main" val="1953448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27E3ECA3-03D7-4A4A-BD3A-B0C2DA4E36AD}" type="slidenum">
              <a:rPr lang="en-US" smtClean="0"/>
              <a:pPr>
                <a:defRPr/>
              </a:pPr>
              <a:t>7</a:t>
            </a:fld>
            <a:endParaRPr lang="en-US"/>
          </a:p>
        </p:txBody>
      </p:sp>
    </p:spTree>
    <p:extLst>
      <p:ext uri="{BB962C8B-B14F-4D97-AF65-F5344CB8AC3E}">
        <p14:creationId xmlns:p14="http://schemas.microsoft.com/office/powerpoint/2010/main" val="1953448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27E3ECA3-03D7-4A4A-BD3A-B0C2DA4E36AD}" type="slidenum">
              <a:rPr lang="en-US" smtClean="0"/>
              <a:pPr>
                <a:defRPr/>
              </a:pPr>
              <a:t>8</a:t>
            </a:fld>
            <a:endParaRPr lang="en-US"/>
          </a:p>
        </p:txBody>
      </p:sp>
    </p:spTree>
    <p:extLst>
      <p:ext uri="{BB962C8B-B14F-4D97-AF65-F5344CB8AC3E}">
        <p14:creationId xmlns:p14="http://schemas.microsoft.com/office/powerpoint/2010/main" val="1953448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latin typeface="Arial" charset="0"/>
                <a:ea typeface="ＭＳ Ｐゴシック" pitchFamily="34" charset="-128"/>
              </a:rPr>
              <a:t>.</a:t>
            </a:r>
          </a:p>
        </p:txBody>
      </p:sp>
      <p:sp>
        <p:nvSpPr>
          <p:cNvPr id="35844" name="Slide Number Placeholder 3"/>
          <p:cNvSpPr>
            <a:spLocks noGrp="1"/>
          </p:cNvSpPr>
          <p:nvPr>
            <p:ph type="sldNum" sz="quarter" idx="5"/>
          </p:nvPr>
        </p:nvSpPr>
        <p:spPr bwMode="auto">
          <a:noFill/>
          <a:ln>
            <a:miter lim="800000"/>
            <a:headEnd/>
            <a:tailEnd/>
          </a:ln>
        </p:spPr>
        <p:txBody>
          <a:bodyPr/>
          <a:lstStyle/>
          <a:p>
            <a:fld id="{58299966-A41F-4577-849E-94B9D5B5652E}" type="slidenum">
              <a:rPr lang="en-US">
                <a:latin typeface="Arial" charset="0"/>
              </a:rPr>
              <a:pPr/>
              <a:t>9</a:t>
            </a:fld>
            <a:endParaRPr lang="en-US" dirty="0">
              <a:latin typeface="Arial" charset="0"/>
            </a:endParaRPr>
          </a:p>
        </p:txBody>
      </p:sp>
    </p:spTree>
    <p:extLst>
      <p:ext uri="{BB962C8B-B14F-4D97-AF65-F5344CB8AC3E}">
        <p14:creationId xmlns:p14="http://schemas.microsoft.com/office/powerpoint/2010/main" val="712507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a:lstStyle/>
          <a:p>
            <a:fld id="{230044D0-4AE3-4051-8A01-47DBA8766C65}" type="slidenum">
              <a:rPr lang="en-US">
                <a:latin typeface="Arial" charset="0"/>
              </a:rPr>
              <a:pPr/>
              <a:t>10</a:t>
            </a:fld>
            <a:endParaRPr lang="en-US" dirty="0">
              <a:latin typeface="Arial"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latin typeface="Arial" charset="0"/>
                <a:ea typeface="ＭＳ Ｐゴシック" pitchFamily="34" charset="-128"/>
              </a:rPr>
              <a:t> </a:t>
            </a:r>
          </a:p>
        </p:txBody>
      </p:sp>
    </p:spTree>
    <p:extLst>
      <p:ext uri="{BB962C8B-B14F-4D97-AF65-F5344CB8AC3E}">
        <p14:creationId xmlns:p14="http://schemas.microsoft.com/office/powerpoint/2010/main" val="38221665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dirty="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5518A9-B687-4302-9395-2322403C6656}" type="datetimeFigureOut">
              <a:rPr lang="en-US" dirty="0"/>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99A684-0CB7-41E9-A4DF-5D1C2CA5BF6F}" type="datetimeFigureOut">
              <a:rPr lang="en-US" dirty="0"/>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DD7C35-9E19-4518-A4B2-3B09CD8CC756}" type="datetimeFigureOut">
              <a:rPr lang="en-US" dirty="0"/>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196DA8-8897-4DDF-BFB6-5D83863C837A}" type="datetimeFigureOut">
              <a:rPr lang="en-US" dirty="0"/>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CBBA708-C5F0-412D-90E2-1919F0D196AE}" type="datetimeFigureOut">
              <a:rPr lang="en-US" dirty="0"/>
              <a:t>10/31/2018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9C8F8FA-EF43-4642-9368-3F4E33039BD9}" type="datetimeFigureOut">
              <a:rPr lang="en-US" dirty="0"/>
              <a:t>10/31/2018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dirty="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13FEF9-69D0-4F8C-A336-59491FBEDC47}" type="datetimeFigureOut">
              <a:rPr lang="en-US" dirty="0"/>
              <a:t>10/31/2018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dirty="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B9C5D3-0140-4E75-8D7F-C0623D06DFD7}" type="datetimeFigureOut">
              <a:rPr lang="en-US" dirty="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dirty="0"/>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dirty="0"/>
              <a:t>10/31/2018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dirty="0"/>
              <a:t>10/31/2018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dirty="0"/>
              <a:t>10/31/2018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AE0757-B101-4811-9189-10EB2F458E2D}" type="datetimeFigureOut">
              <a:rPr lang="en-US" dirty="0"/>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BDC078-589F-40E3-816C-EE21D62B5BBA}" type="datetimeFigureOut">
              <a:rPr lang="en-US" dirty="0"/>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dirty="0"/>
              <a:t>10/31/2018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lucero.stephanie@gmail.com"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Grp="1" noChangeArrowheads="1"/>
          </p:cNvSpPr>
          <p:nvPr>
            <p:ph type="ctrTitle"/>
          </p:nvPr>
        </p:nvSpPr>
        <p:spPr>
          <a:xfrm>
            <a:off x="1524000" y="3200400"/>
            <a:ext cx="8763000" cy="1828800"/>
          </a:xfrm>
        </p:spPr>
        <p:txBody>
          <a:bodyPr wrap="square" numCol="1" compatLnSpc="1">
            <a:prstTxWarp prst="textNoShape">
              <a:avLst/>
            </a:prstTxWarp>
            <a:normAutofit fontScale="90000"/>
          </a:bodyPr>
          <a:lstStyle/>
          <a:p>
            <a:pPr lvl="1" eaLnBrk="1" hangingPunct="1">
              <a:defRPr/>
            </a:pPr>
            <a:br>
              <a:rPr lang="en-US" sz="3200" dirty="0">
                <a:effectLst>
                  <a:outerShdw blurRad="38100" dist="38100" dir="2700000" algn="tl">
                    <a:srgbClr val="C0C0C0"/>
                  </a:outerShdw>
                </a:effectLst>
                <a:ea typeface="ＭＳ Ｐゴシック" pitchFamily="34" charset="-128"/>
              </a:rPr>
            </a:br>
            <a:br>
              <a:rPr lang="en-US" sz="3200" dirty="0">
                <a:effectLst>
                  <a:outerShdw blurRad="38100" dist="38100" dir="2700000" algn="tl">
                    <a:srgbClr val="C0C0C0"/>
                  </a:outerShdw>
                </a:effectLst>
                <a:ea typeface="ＭＳ Ｐゴシック" pitchFamily="34" charset="-128"/>
              </a:rPr>
            </a:br>
            <a:br>
              <a:rPr lang="en-US" sz="3200" dirty="0">
                <a:effectLst>
                  <a:outerShdw blurRad="38100" dist="38100" dir="2700000" algn="tl">
                    <a:srgbClr val="C0C0C0"/>
                  </a:outerShdw>
                </a:effectLst>
                <a:ea typeface="ＭＳ Ｐゴシック" pitchFamily="34" charset="-128"/>
              </a:rPr>
            </a:br>
            <a:br>
              <a:rPr lang="en-US" sz="3200" dirty="0">
                <a:effectLst>
                  <a:outerShdw blurRad="38100" dist="38100" dir="2700000" algn="tl">
                    <a:srgbClr val="C0C0C0"/>
                  </a:outerShdw>
                </a:effectLst>
                <a:ea typeface="ＭＳ Ｐゴシック" pitchFamily="34" charset="-128"/>
              </a:rPr>
            </a:br>
            <a:br>
              <a:rPr lang="en-US" sz="3200" dirty="0">
                <a:effectLst>
                  <a:outerShdw blurRad="38100" dist="38100" dir="2700000" algn="tl">
                    <a:srgbClr val="C0C0C0"/>
                  </a:outerShdw>
                </a:effectLst>
                <a:ea typeface="ＭＳ Ｐゴシック" pitchFamily="34" charset="-128"/>
              </a:rPr>
            </a:br>
            <a:endParaRPr lang="en-US" sz="3100" dirty="0">
              <a:effectLst>
                <a:outerShdw blurRad="38100" dist="38100" dir="2700000" algn="tl">
                  <a:srgbClr val="C0C0C0"/>
                </a:outerShdw>
              </a:effectLst>
              <a:ea typeface="ＭＳ Ｐゴシック" pitchFamily="34" charset="-128"/>
            </a:endParaRPr>
          </a:p>
        </p:txBody>
      </p:sp>
      <p:sp>
        <p:nvSpPr>
          <p:cNvPr id="3" name="TextBox 2"/>
          <p:cNvSpPr txBox="1"/>
          <p:nvPr/>
        </p:nvSpPr>
        <p:spPr>
          <a:xfrm>
            <a:off x="3657600" y="1003821"/>
            <a:ext cx="4876800" cy="1384995"/>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C0C0C0"/>
                  </a:outerShdw>
                </a:effectLst>
              </a:rPr>
              <a:t>TRIBAL FOREST PROTECTION ACT OF 2004 </a:t>
            </a:r>
          </a:p>
          <a:p>
            <a:pPr algn="ctr"/>
            <a:r>
              <a:rPr lang="en-US" sz="2800" dirty="0">
                <a:solidFill>
                  <a:schemeClr val="bg1"/>
                </a:solidFill>
                <a:effectLst>
                  <a:outerShdw blurRad="38100" dist="38100" dir="2700000" algn="tl">
                    <a:srgbClr val="C0C0C0"/>
                  </a:outerShdw>
                </a:effectLst>
              </a:rPr>
              <a:t>ACQUISITIONS WEBINAR</a:t>
            </a:r>
          </a:p>
        </p:txBody>
      </p:sp>
      <p:pic>
        <p:nvPicPr>
          <p:cNvPr id="2049" name="Picture 1" descr="ITCLOGO_cropped">
            <a:extLst>
              <a:ext uri="{FF2B5EF4-FFF2-40B4-BE49-F238E27FC236}">
                <a16:creationId xmlns:a16="http://schemas.microsoft.com/office/drawing/2014/main" id="{E6F7626D-8FBC-4B81-80E3-ABCB3ACD0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50" y="762001"/>
            <a:ext cx="1339850" cy="13303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USFS">
            <a:extLst>
              <a:ext uri="{FF2B5EF4-FFF2-40B4-BE49-F238E27FC236}">
                <a16:creationId xmlns:a16="http://schemas.microsoft.com/office/drawing/2014/main" id="{981057C7-C7ED-48EA-ACF4-0742F8374F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298" t="-4724" r="-8611" b="-1468"/>
          <a:stretch>
            <a:fillRect/>
          </a:stretch>
        </p:blipFill>
        <p:spPr bwMode="auto">
          <a:xfrm>
            <a:off x="8724900" y="828508"/>
            <a:ext cx="1344612" cy="13573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28523604-41A4-4D84-B832-B1E76C80C7A4}"/>
              </a:ext>
            </a:extLst>
          </p:cNvPr>
          <p:cNvSpPr>
            <a:spLocks noChangeArrowheads="1"/>
          </p:cNvSpPr>
          <p:nvPr/>
        </p:nvSpPr>
        <p:spPr bwMode="auto">
          <a:xfrm>
            <a:off x="2835276" y="348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4">
            <a:extLst>
              <a:ext uri="{FF2B5EF4-FFF2-40B4-BE49-F238E27FC236}">
                <a16:creationId xmlns:a16="http://schemas.microsoft.com/office/drawing/2014/main" id="{7011854A-56B0-4ADB-8BC2-88A9A573AD73}"/>
              </a:ext>
            </a:extLst>
          </p:cNvPr>
          <p:cNvSpPr>
            <a:spLocks noChangeArrowheads="1"/>
          </p:cNvSpPr>
          <p:nvPr/>
        </p:nvSpPr>
        <p:spPr bwMode="auto">
          <a:xfrm>
            <a:off x="2014708" y="2431808"/>
            <a:ext cx="701890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a:r>
              <a:rPr 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NAVIGATING </a:t>
            </a:r>
          </a:p>
          <a:p>
            <a:pPr algn="r"/>
            <a:r>
              <a:rPr 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CONTRACTS AND AGREEMENTS </a:t>
            </a:r>
          </a:p>
          <a:p>
            <a:pPr algn="r"/>
            <a:r>
              <a:rPr 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BETWEEN TRIBES AND USFS</a:t>
            </a:r>
          </a:p>
          <a:p>
            <a:pPr lvl="0" algn="r"/>
            <a:endParaRPr lang="en-US" altLang="en-US" sz="2000" dirty="0">
              <a:solidFill>
                <a:schemeClr val="bg1"/>
              </a:solidFill>
              <a:effectLst>
                <a:outerShdw blurRad="38100" dist="38100" dir="2700000" algn="tl">
                  <a:srgbClr val="000000">
                    <a:alpha val="43137"/>
                  </a:srgbClr>
                </a:outerShdw>
              </a:effectLst>
              <a:latin typeface="Arial" panose="020B0604020202020204" pitchFamily="34" charset="0"/>
            </a:endParaRPr>
          </a:p>
        </p:txBody>
      </p:sp>
      <p:sp>
        <p:nvSpPr>
          <p:cNvPr id="2" name="TextBox 1">
            <a:extLst>
              <a:ext uri="{FF2B5EF4-FFF2-40B4-BE49-F238E27FC236}">
                <a16:creationId xmlns:a16="http://schemas.microsoft.com/office/drawing/2014/main" id="{4074372E-0C59-463A-9728-28AFCD527DE9}"/>
              </a:ext>
            </a:extLst>
          </p:cNvPr>
          <p:cNvSpPr txBox="1"/>
          <p:nvPr/>
        </p:nvSpPr>
        <p:spPr>
          <a:xfrm>
            <a:off x="2625530" y="4539228"/>
            <a:ext cx="6177378" cy="1815882"/>
          </a:xfrm>
          <a:prstGeom prst="rect">
            <a:avLst/>
          </a:prstGeom>
          <a:noFill/>
        </p:spPr>
        <p:txBody>
          <a:bodyPr wrap="square" rtlCol="0">
            <a:spAutoFit/>
          </a:bodyPr>
          <a:lstStyle/>
          <a:p>
            <a:pPr lvl="0" algn="ctr"/>
            <a:r>
              <a:rPr lang="en-US" altLang="en-US" sz="2800" dirty="0">
                <a:solidFill>
                  <a:schemeClr val="bg1"/>
                </a:solidFill>
                <a:effectLst>
                  <a:outerShdw blurRad="38100" dist="38100" dir="2700000" algn="tl">
                    <a:srgbClr val="C0C0C0"/>
                  </a:outerShdw>
                </a:effectLst>
              </a:rPr>
              <a:t>November 1, 2018</a:t>
            </a:r>
          </a:p>
          <a:p>
            <a:pPr lvl="0" algn="ctr"/>
            <a:r>
              <a:rPr lang="en-US" altLang="en-US" sz="2800" dirty="0">
                <a:solidFill>
                  <a:schemeClr val="bg1"/>
                </a:solidFill>
                <a:effectLst>
                  <a:outerShdw blurRad="38100" dist="38100" dir="2700000" algn="tl">
                    <a:srgbClr val="C0C0C0"/>
                  </a:outerShdw>
                </a:effectLst>
              </a:rPr>
              <a:t>♦ 9:00 am-11:00 am Pacific Time</a:t>
            </a:r>
          </a:p>
          <a:p>
            <a:pPr lvl="0" algn="ctr"/>
            <a:r>
              <a:rPr lang="en-US" altLang="en-US" sz="2800" dirty="0">
                <a:solidFill>
                  <a:schemeClr val="bg1"/>
                </a:solidFill>
                <a:effectLst>
                  <a:outerShdw blurRad="38100" dist="38100" dir="2700000" algn="tl">
                    <a:srgbClr val="C0C0C0"/>
                  </a:outerShdw>
                </a:effectLst>
              </a:rPr>
              <a:t>♦ 12:00 pm -2:00 pm (EDT)</a:t>
            </a:r>
          </a:p>
          <a:p>
            <a:pPr lvl="0" algn="ctr"/>
            <a:r>
              <a:rPr lang="en-US" altLang="en-US" sz="2800" dirty="0">
                <a:solidFill>
                  <a:schemeClr val="bg1"/>
                </a:solidFill>
                <a:effectLst>
                  <a:outerShdw blurRad="38100" dist="38100" dir="2700000" algn="tl">
                    <a:srgbClr val="C0C0C0"/>
                  </a:outerShdw>
                </a:effectLst>
              </a:rPr>
              <a:t>♦ 10:00 am -12:00 pm (MDT)</a:t>
            </a:r>
            <a:endParaRPr lang="en-US" sz="2800" dirty="0">
              <a:solidFill>
                <a:schemeClr val="bg1"/>
              </a:solidFill>
              <a:effectLst>
                <a:outerShdw blurRad="38100" dist="38100" dir="2700000" algn="tl">
                  <a:srgbClr val="C0C0C0"/>
                </a:outerShdw>
              </a:effectLst>
            </a:endParaRPr>
          </a:p>
        </p:txBody>
      </p:sp>
      <p:sp>
        <p:nvSpPr>
          <p:cNvPr id="7" name="Slide Number Placeholder 6">
            <a:extLst>
              <a:ext uri="{FF2B5EF4-FFF2-40B4-BE49-F238E27FC236}">
                <a16:creationId xmlns:a16="http://schemas.microsoft.com/office/drawing/2014/main" id="{61D47BEC-9CD4-4BCE-A53F-899C995D177A}"/>
              </a:ext>
            </a:extLst>
          </p:cNvPr>
          <p:cNvSpPr>
            <a:spLocks noGrp="1"/>
          </p:cNvSpPr>
          <p:nvPr>
            <p:ph type="sldNum" sz="quarter" idx="12"/>
          </p:nvPr>
        </p:nvSpPr>
        <p:spPr/>
        <p:txBody>
          <a:bodyPr/>
          <a:lstStyle/>
          <a:p>
            <a:fld id="{6D22F896-40B5-4ADD-8801-0D06FADFA095}"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680321" y="2066284"/>
            <a:ext cx="9757907" cy="4698608"/>
          </a:xfrm>
        </p:spPr>
        <p:txBody>
          <a:bodyPr>
            <a:noAutofit/>
          </a:bodyPr>
          <a:lstStyle/>
          <a:p>
            <a:pPr>
              <a:spcAft>
                <a:spcPts val="600"/>
              </a:spcAft>
              <a:buFont typeface="Wingdings" pitchFamily="2" charset="2"/>
              <a:buChar char="Ø"/>
              <a:defRPr/>
            </a:pPr>
            <a:r>
              <a:rPr lang="en-US" sz="2600" dirty="0">
                <a:cs typeface="Calibri"/>
              </a:rPr>
              <a:t>The TFPA authorizes the Secretaries of Agriculture and Interior to give special consideration to tribally-proposed projects on USFS or Bureau of Land Management administered lands.</a:t>
            </a:r>
          </a:p>
          <a:p>
            <a:pPr>
              <a:spcAft>
                <a:spcPts val="600"/>
              </a:spcAft>
              <a:buFont typeface="Wingdings" pitchFamily="2" charset="2"/>
              <a:buChar char="Ø"/>
              <a:defRPr/>
            </a:pPr>
            <a:r>
              <a:rPr lang="en-US" sz="2600" dirty="0">
                <a:cs typeface="Calibri"/>
              </a:rPr>
              <a:t>Emphasizes the government-to-government relationship between the federal government and Tribes.</a:t>
            </a:r>
          </a:p>
          <a:p>
            <a:pPr>
              <a:spcAft>
                <a:spcPts val="600"/>
              </a:spcAft>
              <a:buFont typeface="Wingdings" pitchFamily="2" charset="2"/>
              <a:buChar char="Ø"/>
              <a:defRPr/>
            </a:pPr>
            <a:r>
              <a:rPr lang="en-US" sz="2600" dirty="0">
                <a:cs typeface="Calibri"/>
              </a:rPr>
              <a:t>Sets forth the goal for protection of trust lands.</a:t>
            </a:r>
          </a:p>
          <a:p>
            <a:pPr>
              <a:spcAft>
                <a:spcPts val="600"/>
              </a:spcAft>
              <a:buFont typeface="Wingdings" pitchFamily="2" charset="2"/>
              <a:buChar char="Ø"/>
              <a:defRPr/>
            </a:pPr>
            <a:r>
              <a:rPr lang="en-US" sz="2600" dirty="0">
                <a:cs typeface="Calibri"/>
              </a:rPr>
              <a:t>Acknowledges Tribes</a:t>
            </a:r>
            <a:r>
              <a:rPr lang="en-US" altLang="en-US" sz="2600" dirty="0">
                <a:cs typeface="Calibri"/>
              </a:rPr>
              <a:t>’</a:t>
            </a:r>
            <a:r>
              <a:rPr lang="en-US" sz="2600" dirty="0">
                <a:cs typeface="Calibri"/>
              </a:rPr>
              <a:t> historic and cultural interests. </a:t>
            </a:r>
          </a:p>
          <a:p>
            <a:pPr>
              <a:spcAft>
                <a:spcPts val="600"/>
              </a:spcAft>
              <a:buFont typeface="Wingdings" pitchFamily="2" charset="2"/>
              <a:buChar char="Ø"/>
              <a:defRPr/>
            </a:pPr>
            <a:r>
              <a:rPr lang="en-US" sz="2600" dirty="0">
                <a:cs typeface="Calibri"/>
              </a:rPr>
              <a:t>Recognizes tribal relevant knowledge and skills.</a:t>
            </a:r>
          </a:p>
          <a:p>
            <a:pPr marL="0" indent="0">
              <a:spcAft>
                <a:spcPts val="600"/>
              </a:spcAft>
              <a:buNone/>
              <a:defRPr/>
            </a:pPr>
            <a:endParaRPr lang="en-US" sz="2600" dirty="0">
              <a:cs typeface="Calibri"/>
            </a:endParaRPr>
          </a:p>
          <a:p>
            <a:pPr marL="0" indent="0">
              <a:lnSpc>
                <a:spcPct val="60000"/>
              </a:lnSpc>
              <a:spcAft>
                <a:spcPts val="600"/>
              </a:spcAft>
              <a:buNone/>
              <a:defRPr/>
            </a:pPr>
            <a:r>
              <a:rPr lang="en-US" sz="2600" i="1" dirty="0">
                <a:solidFill>
                  <a:schemeClr val="bg1"/>
                </a:solidFill>
                <a:cs typeface="Calibri"/>
              </a:rPr>
              <a:t>See ITC TFPA handouts for specifics and details.</a:t>
            </a:r>
          </a:p>
          <a:p>
            <a:pPr marL="0" indent="0">
              <a:spcAft>
                <a:spcPts val="600"/>
              </a:spcAft>
              <a:buNone/>
              <a:defRPr/>
            </a:pPr>
            <a:endParaRPr lang="en-US" sz="2600" dirty="0">
              <a:cs typeface="Calibri"/>
            </a:endParaRPr>
          </a:p>
          <a:p>
            <a:pPr marL="0" indent="0">
              <a:spcAft>
                <a:spcPts val="600"/>
              </a:spcAft>
              <a:buNone/>
              <a:defRPr/>
            </a:pPr>
            <a:r>
              <a:rPr lang="en-US" sz="2600" i="1" dirty="0">
                <a:cs typeface="Calibri"/>
              </a:rPr>
              <a:t> </a:t>
            </a:r>
            <a:endParaRPr lang="en-US" sz="2600" i="1" dirty="0">
              <a:latin typeface="Tahoma" charset="0"/>
            </a:endParaRPr>
          </a:p>
        </p:txBody>
      </p:sp>
      <p:sp>
        <p:nvSpPr>
          <p:cNvPr id="22532" name="Rectangle 4"/>
          <p:cNvSpPr>
            <a:spLocks noGrp="1" noChangeArrowheads="1"/>
          </p:cNvSpPr>
          <p:nvPr>
            <p:ph type="title"/>
          </p:nvPr>
        </p:nvSpPr>
        <p:spPr>
          <a:xfrm>
            <a:off x="680321" y="767296"/>
            <a:ext cx="9613861" cy="1080938"/>
          </a:xfrm>
        </p:spPr>
        <p:txBody>
          <a:bodyPr wrap="square" numCol="1" compatLnSpc="1">
            <a:prstTxWarp prst="textNoShape">
              <a:avLst/>
            </a:prstTxWarp>
          </a:bodyPr>
          <a:lstStyle/>
          <a:p>
            <a:pPr eaLnBrk="1" hangingPunct="1">
              <a:defRPr/>
            </a:pPr>
            <a:r>
              <a:rPr lang="en-US" dirty="0">
                <a:effectLst>
                  <a:outerShdw blurRad="38100" dist="38100" dir="2700000" algn="tl">
                    <a:srgbClr val="C0C0C0"/>
                  </a:outerShdw>
                </a:effectLst>
                <a:ea typeface="ＭＳ Ｐゴシック" pitchFamily="34" charset="-128"/>
              </a:rPr>
              <a:t>TFPA Basics</a:t>
            </a:r>
          </a:p>
        </p:txBody>
      </p:sp>
      <p:sp>
        <p:nvSpPr>
          <p:cNvPr id="2" name="Slide Number Placeholder 1">
            <a:extLst>
              <a:ext uri="{FF2B5EF4-FFF2-40B4-BE49-F238E27FC236}">
                <a16:creationId xmlns:a16="http://schemas.microsoft.com/office/drawing/2014/main" id="{10F299BF-0D52-42DE-BCA6-0188B73A49AC}"/>
              </a:ext>
            </a:extLst>
          </p:cNvPr>
          <p:cNvSpPr>
            <a:spLocks noGrp="1"/>
          </p:cNvSpPr>
          <p:nvPr>
            <p:ph type="sldNum" sz="quarter" idx="12"/>
          </p:nvPr>
        </p:nvSpPr>
        <p:spPr/>
        <p:txBody>
          <a:bodyPr/>
          <a:lstStyle/>
          <a:p>
            <a:fld id="{6D22F896-40B5-4ADD-8801-0D06FADFA095}" type="slidenum">
              <a:rPr lang="en-US" smtClean="0"/>
              <a:t>10</a:t>
            </a:fld>
            <a:endParaRPr lang="en-US" dirty="0"/>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680321" y="1983346"/>
            <a:ext cx="9757907" cy="4183063"/>
          </a:xfrm>
        </p:spPr>
        <p:txBody>
          <a:bodyPr wrap="square" numCol="1" anchor="t" anchorCtr="0" compatLnSpc="1">
            <a:prstTxWarp prst="textNoShape">
              <a:avLst/>
            </a:prstTxWarp>
            <a:normAutofit/>
          </a:bodyPr>
          <a:lstStyle/>
          <a:p>
            <a:pPr algn="ctr" eaLnBrk="1" hangingPunct="1">
              <a:lnSpc>
                <a:spcPct val="80000"/>
              </a:lnSpc>
              <a:spcAft>
                <a:spcPts val="600"/>
              </a:spcAft>
              <a:buFont typeface="Wingdings" pitchFamily="2" charset="2"/>
              <a:buNone/>
              <a:defRPr/>
            </a:pPr>
            <a:endParaRPr lang="en-US" sz="3200" dirty="0">
              <a:effectLst>
                <a:outerShdw blurRad="38100" dist="38100" dir="2700000" algn="tl">
                  <a:srgbClr val="C0C0C0"/>
                </a:outerShdw>
              </a:effectLst>
              <a:latin typeface="Tahoma" pitchFamily="34" charset="0"/>
              <a:ea typeface="ＭＳ Ｐゴシック" pitchFamily="34" charset="-128"/>
            </a:endParaRPr>
          </a:p>
          <a:p>
            <a:pPr marL="0" indent="0">
              <a:spcAft>
                <a:spcPts val="600"/>
              </a:spcAft>
              <a:buNone/>
              <a:defRPr/>
            </a:pPr>
            <a:r>
              <a:rPr lang="en-US" sz="3200" dirty="0">
                <a:cs typeface="Calibri"/>
              </a:rPr>
              <a:t>To qualify, the land (either tribal or allotted):</a:t>
            </a:r>
          </a:p>
          <a:p>
            <a:pPr lvl="1">
              <a:spcAft>
                <a:spcPts val="600"/>
              </a:spcAft>
              <a:buFont typeface="Wingdings" charset="2"/>
              <a:buChar char="Ø"/>
              <a:defRPr/>
            </a:pPr>
            <a:r>
              <a:rPr lang="en-US" sz="3200" dirty="0">
                <a:cs typeface="Calibri"/>
              </a:rPr>
              <a:t> Must be in trust or restricted status and</a:t>
            </a:r>
          </a:p>
          <a:p>
            <a:pPr lvl="1">
              <a:spcAft>
                <a:spcPts val="600"/>
              </a:spcAft>
              <a:buFont typeface="Wingdings" charset="2"/>
              <a:buChar char="Ø"/>
              <a:defRPr/>
            </a:pPr>
            <a:r>
              <a:rPr lang="en-US" sz="3200" dirty="0">
                <a:cs typeface="Calibri"/>
              </a:rPr>
              <a:t> Must be forested or have a grass, brush, or other similar vegetation, or </a:t>
            </a:r>
          </a:p>
          <a:p>
            <a:pPr lvl="1">
              <a:spcAft>
                <a:spcPts val="600"/>
              </a:spcAft>
              <a:buFont typeface="Wingdings" charset="2"/>
              <a:buChar char="Ø"/>
              <a:defRPr/>
            </a:pPr>
            <a:r>
              <a:rPr lang="en-US" sz="3200" dirty="0">
                <a:cs typeface="Calibri"/>
              </a:rPr>
              <a:t>Formerly had a forest cover or vegetative cover that is capable of restoration. </a:t>
            </a:r>
          </a:p>
        </p:txBody>
      </p:sp>
      <p:sp>
        <p:nvSpPr>
          <p:cNvPr id="22532" name="Rectangle 4"/>
          <p:cNvSpPr>
            <a:spLocks noGrp="1" noChangeArrowheads="1"/>
          </p:cNvSpPr>
          <p:nvPr>
            <p:ph type="title"/>
          </p:nvPr>
        </p:nvSpPr>
        <p:spPr/>
        <p:txBody>
          <a:bodyPr wrap="square" numCol="1" compatLnSpc="1">
            <a:prstTxWarp prst="textNoShape">
              <a:avLst/>
            </a:prstTxWarp>
          </a:bodyPr>
          <a:lstStyle/>
          <a:p>
            <a:pPr eaLnBrk="1" hangingPunct="1">
              <a:defRPr/>
            </a:pPr>
            <a:r>
              <a:rPr lang="en-US" dirty="0">
                <a:effectLst>
                  <a:outerShdw blurRad="38100" dist="38100" dir="2700000" algn="tl">
                    <a:srgbClr val="C0C0C0"/>
                  </a:outerShdw>
                </a:effectLst>
                <a:ea typeface="ＭＳ Ｐゴシック" pitchFamily="34" charset="-128"/>
              </a:rPr>
              <a:t>TFPA Basics</a:t>
            </a:r>
          </a:p>
        </p:txBody>
      </p:sp>
      <p:sp>
        <p:nvSpPr>
          <p:cNvPr id="2" name="Slide Number Placeholder 1">
            <a:extLst>
              <a:ext uri="{FF2B5EF4-FFF2-40B4-BE49-F238E27FC236}">
                <a16:creationId xmlns:a16="http://schemas.microsoft.com/office/drawing/2014/main" id="{BB716869-7824-4E89-A391-1C64CE482D40}"/>
              </a:ext>
            </a:extLst>
          </p:cNvPr>
          <p:cNvSpPr>
            <a:spLocks noGrp="1"/>
          </p:cNvSpPr>
          <p:nvPr>
            <p:ph type="sldNum" sz="quarter" idx="12"/>
          </p:nvPr>
        </p:nvSpPr>
        <p:spPr/>
        <p:txBody>
          <a:bodyPr/>
          <a:lstStyle/>
          <a:p>
            <a:fld id="{6D22F896-40B5-4ADD-8801-0D06FADFA095}" type="slidenum">
              <a:rPr lang="en-US" smtClean="0"/>
              <a:t>11</a:t>
            </a:fld>
            <a:endParaRPr lang="en-US" dirty="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680321" y="2169942"/>
            <a:ext cx="9800110" cy="4953000"/>
          </a:xfrm>
        </p:spPr>
        <p:txBody>
          <a:bodyPr wrap="square" numCol="1" anchor="t" anchorCtr="0" compatLnSpc="1">
            <a:prstTxWarp prst="textNoShape">
              <a:avLst/>
            </a:prstTxWarp>
            <a:normAutofit/>
          </a:bodyPr>
          <a:lstStyle/>
          <a:p>
            <a:pPr eaLnBrk="1" hangingPunct="1">
              <a:buNone/>
              <a:defRPr/>
            </a:pPr>
            <a:r>
              <a:rPr lang="en-US" sz="3200" dirty="0">
                <a:cs typeface="Calibri"/>
              </a:rPr>
              <a:t>The Tribe must propose a specific project to take place on USFS (or BLM) administered land which:</a:t>
            </a:r>
          </a:p>
          <a:p>
            <a:pPr lvl="1">
              <a:spcAft>
                <a:spcPts val="600"/>
              </a:spcAft>
              <a:buFont typeface="Wingdings" panose="05000000000000000000" pitchFamily="2" charset="2"/>
              <a:buChar char="Ø"/>
              <a:defRPr/>
            </a:pPr>
            <a:r>
              <a:rPr lang="en-US" sz="3200" dirty="0">
                <a:cs typeface="Calibri"/>
              </a:rPr>
              <a:t>Borders or is adjacent to Indian trust land and</a:t>
            </a:r>
          </a:p>
          <a:p>
            <a:pPr lvl="1">
              <a:spcAft>
                <a:spcPts val="600"/>
              </a:spcAft>
              <a:buFont typeface="Wingdings" panose="05000000000000000000" pitchFamily="2" charset="2"/>
              <a:buChar char="Ø"/>
              <a:defRPr/>
            </a:pPr>
            <a:r>
              <a:rPr lang="en-US" sz="3200" dirty="0">
                <a:cs typeface="Calibri"/>
              </a:rPr>
              <a:t>Poses a fire, insect infestation, disease, and/or other threat to the Indian forest land or rangeland or a tribal community; or </a:t>
            </a:r>
          </a:p>
          <a:p>
            <a:pPr lvl="1">
              <a:spcAft>
                <a:spcPts val="600"/>
              </a:spcAft>
              <a:buFont typeface="Wingdings" panose="05000000000000000000" pitchFamily="2" charset="2"/>
              <a:buChar char="Ø"/>
              <a:defRPr/>
            </a:pPr>
            <a:r>
              <a:rPr lang="en-US" sz="3200" dirty="0">
                <a:cs typeface="Calibri"/>
              </a:rPr>
              <a:t>Is in need of land restoration. </a:t>
            </a:r>
          </a:p>
        </p:txBody>
      </p:sp>
      <p:sp>
        <p:nvSpPr>
          <p:cNvPr id="22532" name="Rectangle 4"/>
          <p:cNvSpPr>
            <a:spLocks noGrp="1" noChangeArrowheads="1"/>
          </p:cNvSpPr>
          <p:nvPr>
            <p:ph type="title"/>
          </p:nvPr>
        </p:nvSpPr>
        <p:spPr/>
        <p:txBody>
          <a:bodyPr wrap="square" numCol="1" compatLnSpc="1">
            <a:prstTxWarp prst="textNoShape">
              <a:avLst/>
            </a:prstTxWarp>
          </a:bodyPr>
          <a:lstStyle/>
          <a:p>
            <a:pPr eaLnBrk="1" hangingPunct="1">
              <a:defRPr/>
            </a:pPr>
            <a:r>
              <a:rPr lang="en-US" dirty="0">
                <a:effectLst>
                  <a:outerShdw blurRad="38100" dist="38100" dir="2700000" algn="tl">
                    <a:srgbClr val="C0C0C0"/>
                  </a:outerShdw>
                </a:effectLst>
                <a:ea typeface="ＭＳ Ｐゴシック" pitchFamily="34" charset="-128"/>
              </a:rPr>
              <a:t>TFPA Basics</a:t>
            </a:r>
          </a:p>
        </p:txBody>
      </p:sp>
      <p:sp>
        <p:nvSpPr>
          <p:cNvPr id="2" name="Slide Number Placeholder 1">
            <a:extLst>
              <a:ext uri="{FF2B5EF4-FFF2-40B4-BE49-F238E27FC236}">
                <a16:creationId xmlns:a16="http://schemas.microsoft.com/office/drawing/2014/main" id="{0FD893EA-1CBB-4743-AE7B-F44DC7EF4831}"/>
              </a:ext>
            </a:extLst>
          </p:cNvPr>
          <p:cNvSpPr>
            <a:spLocks noGrp="1"/>
          </p:cNvSpPr>
          <p:nvPr>
            <p:ph type="sldNum" sz="quarter" idx="12"/>
          </p:nvPr>
        </p:nvSpPr>
        <p:spPr/>
        <p:txBody>
          <a:bodyPr/>
          <a:lstStyle/>
          <a:p>
            <a:fld id="{6D22F896-40B5-4ADD-8801-0D06FADFA095}" type="slidenum">
              <a:rPr lang="en-US" smtClean="0"/>
              <a:t>12</a:t>
            </a:fld>
            <a:endParaRPr lang="en-US" dirty="0"/>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680321" y="2050547"/>
            <a:ext cx="9814177" cy="4500563"/>
          </a:xfrm>
        </p:spPr>
        <p:txBody>
          <a:bodyPr>
            <a:normAutofit/>
          </a:bodyPr>
          <a:lstStyle/>
          <a:p>
            <a:pPr marL="0" indent="0">
              <a:buNone/>
              <a:defRPr/>
            </a:pPr>
            <a:r>
              <a:rPr lang="en-US" sz="3200" dirty="0">
                <a:cs typeface="Calibri"/>
              </a:rPr>
              <a:t>The USFS administered area for the TFPA proposal:</a:t>
            </a:r>
          </a:p>
          <a:p>
            <a:pPr lvl="1" eaLnBrk="1" hangingPunct="1">
              <a:spcBef>
                <a:spcPts val="1200"/>
              </a:spcBef>
              <a:spcAft>
                <a:spcPts val="600"/>
              </a:spcAft>
              <a:buFont typeface="Wingdings" charset="2"/>
              <a:buChar char="Ø"/>
              <a:defRPr/>
            </a:pPr>
            <a:r>
              <a:rPr lang="en-US" sz="3200" dirty="0">
                <a:cs typeface="Calibri"/>
              </a:rPr>
              <a:t>Should present or involve a risk to a feature or circumstance unique to the proposing Tribe (e.g., a risk to treaty rights; or biological, archaeological, historical, or cultural features), and</a:t>
            </a:r>
          </a:p>
          <a:p>
            <a:pPr lvl="1" eaLnBrk="1" hangingPunct="1">
              <a:spcBef>
                <a:spcPts val="1200"/>
              </a:spcBef>
              <a:spcAft>
                <a:spcPts val="600"/>
              </a:spcAft>
              <a:buFont typeface="Wingdings" charset="2"/>
              <a:buChar char="Ø"/>
              <a:defRPr/>
            </a:pPr>
            <a:r>
              <a:rPr lang="en-US" sz="3200" dirty="0">
                <a:cs typeface="Calibri"/>
              </a:rPr>
              <a:t>Should not be subject to some other conflicting agreement or contract.</a:t>
            </a:r>
          </a:p>
          <a:p>
            <a:pPr lvl="1" eaLnBrk="1" hangingPunct="1">
              <a:spcBef>
                <a:spcPts val="1200"/>
              </a:spcBef>
              <a:spcAft>
                <a:spcPts val="600"/>
              </a:spcAft>
              <a:buFontTx/>
              <a:buNone/>
              <a:defRPr/>
            </a:pPr>
            <a:endParaRPr lang="en-US" dirty="0">
              <a:latin typeface="Tahoma" charset="0"/>
            </a:endParaRPr>
          </a:p>
          <a:p>
            <a:pPr eaLnBrk="1" hangingPunct="1">
              <a:buFont typeface="Wingdings" charset="0"/>
              <a:buNone/>
              <a:defRPr/>
            </a:pPr>
            <a:endParaRPr lang="en-US" dirty="0">
              <a:latin typeface="Tahoma" charset="0"/>
            </a:endParaRPr>
          </a:p>
        </p:txBody>
      </p:sp>
      <p:sp>
        <p:nvSpPr>
          <p:cNvPr id="22532" name="Rectangle 4"/>
          <p:cNvSpPr>
            <a:spLocks noGrp="1" noChangeArrowheads="1"/>
          </p:cNvSpPr>
          <p:nvPr>
            <p:ph type="title"/>
          </p:nvPr>
        </p:nvSpPr>
        <p:spPr/>
        <p:txBody>
          <a:bodyPr wrap="square" numCol="1" compatLnSpc="1">
            <a:prstTxWarp prst="textNoShape">
              <a:avLst/>
            </a:prstTxWarp>
          </a:bodyPr>
          <a:lstStyle/>
          <a:p>
            <a:pPr eaLnBrk="1" hangingPunct="1">
              <a:defRPr/>
            </a:pPr>
            <a:r>
              <a:rPr lang="en-US" dirty="0">
                <a:effectLst>
                  <a:outerShdw blurRad="38100" dist="38100" dir="2700000" algn="tl">
                    <a:srgbClr val="C0C0C0"/>
                  </a:outerShdw>
                </a:effectLst>
                <a:ea typeface="ＭＳ Ｐゴシック" pitchFamily="34" charset="-128"/>
              </a:rPr>
              <a:t>TFPA Basics</a:t>
            </a:r>
          </a:p>
        </p:txBody>
      </p:sp>
      <p:sp>
        <p:nvSpPr>
          <p:cNvPr id="2" name="Slide Number Placeholder 1">
            <a:extLst>
              <a:ext uri="{FF2B5EF4-FFF2-40B4-BE49-F238E27FC236}">
                <a16:creationId xmlns:a16="http://schemas.microsoft.com/office/drawing/2014/main" id="{81B7D2A4-F2C7-4754-B295-47A978FC4CD3}"/>
              </a:ext>
            </a:extLst>
          </p:cNvPr>
          <p:cNvSpPr>
            <a:spLocks noGrp="1"/>
          </p:cNvSpPr>
          <p:nvPr>
            <p:ph type="sldNum" sz="quarter" idx="12"/>
          </p:nvPr>
        </p:nvSpPr>
        <p:spPr/>
        <p:txBody>
          <a:bodyPr/>
          <a:lstStyle/>
          <a:p>
            <a:fld id="{6D22F896-40B5-4ADD-8801-0D06FADFA095}" type="slidenum">
              <a:rPr lang="en-US" smtClean="0"/>
              <a:t>13</a:t>
            </a:fld>
            <a:endParaRPr lang="en-US" dirty="0"/>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680321" y="2146497"/>
            <a:ext cx="9771974" cy="4183063"/>
          </a:xfrm>
        </p:spPr>
        <p:txBody>
          <a:bodyPr>
            <a:normAutofit fontScale="92500" lnSpcReduction="20000"/>
          </a:bodyPr>
          <a:lstStyle/>
          <a:p>
            <a:pPr eaLnBrk="1" hangingPunct="1">
              <a:spcAft>
                <a:spcPts val="600"/>
              </a:spcAft>
              <a:buFont typeface="Wingdings" charset="2"/>
              <a:buChar char="Ø"/>
              <a:defRPr/>
            </a:pPr>
            <a:r>
              <a:rPr lang="en-US" sz="3000" dirty="0">
                <a:cs typeface="Calibri"/>
              </a:rPr>
              <a:t>The USFS may respond to tribal proposals (approve or deny) within  120 days.  </a:t>
            </a:r>
          </a:p>
          <a:p>
            <a:pPr eaLnBrk="1" hangingPunct="1">
              <a:spcAft>
                <a:spcPts val="600"/>
              </a:spcAft>
              <a:buFont typeface="Wingdings" charset="2"/>
              <a:buChar char="Ø"/>
              <a:defRPr/>
            </a:pPr>
            <a:r>
              <a:rPr lang="en-US" sz="3000" dirty="0">
                <a:cs typeface="Calibri"/>
              </a:rPr>
              <a:t>While TFPA provides a lot of discretion to the agency, Executive Orders, agency policy and many protocol agreements encourage timely responses.</a:t>
            </a:r>
          </a:p>
          <a:p>
            <a:pPr eaLnBrk="1" hangingPunct="1">
              <a:spcAft>
                <a:spcPts val="600"/>
              </a:spcAft>
              <a:buFont typeface="Wingdings" charset="2"/>
              <a:buChar char="Ø"/>
              <a:defRPr/>
            </a:pPr>
            <a:r>
              <a:rPr lang="en-US" sz="3000" dirty="0">
                <a:cs typeface="Calibri"/>
              </a:rPr>
              <a:t>TFPA authorizes USFS &amp; BLM to enter into contracts and/or agreements directly with the Tribe or consider tribally-related factors when selecting the contractor and/or cooperator.</a:t>
            </a:r>
          </a:p>
          <a:p>
            <a:pPr eaLnBrk="1" hangingPunct="1">
              <a:spcAft>
                <a:spcPts val="600"/>
              </a:spcAft>
              <a:buFont typeface="Wingdings" charset="2"/>
              <a:buChar char="Ø"/>
              <a:defRPr/>
            </a:pPr>
            <a:r>
              <a:rPr lang="en-US" sz="3000" dirty="0">
                <a:cs typeface="Calibri"/>
              </a:rPr>
              <a:t>Collaboration prior to the submission of a formal proposal contributes to success.</a:t>
            </a:r>
          </a:p>
          <a:p>
            <a:pPr eaLnBrk="1" hangingPunct="1">
              <a:buFont typeface="Wingdings 2" charset="0"/>
              <a:buChar char=""/>
              <a:defRPr/>
            </a:pPr>
            <a:endParaRPr lang="en-US" sz="2800" dirty="0">
              <a:cs typeface="Calibri"/>
            </a:endParaRPr>
          </a:p>
        </p:txBody>
      </p:sp>
      <p:sp>
        <p:nvSpPr>
          <p:cNvPr id="22532" name="Rectangle 4"/>
          <p:cNvSpPr>
            <a:spLocks noGrp="1" noChangeArrowheads="1"/>
          </p:cNvSpPr>
          <p:nvPr>
            <p:ph type="title"/>
          </p:nvPr>
        </p:nvSpPr>
        <p:spPr/>
        <p:txBody>
          <a:bodyPr wrap="square" numCol="1" compatLnSpc="1">
            <a:prstTxWarp prst="textNoShape">
              <a:avLst/>
            </a:prstTxWarp>
          </a:bodyPr>
          <a:lstStyle/>
          <a:p>
            <a:pPr eaLnBrk="1" hangingPunct="1">
              <a:defRPr/>
            </a:pPr>
            <a:r>
              <a:rPr lang="en-US" dirty="0">
                <a:effectLst>
                  <a:outerShdw blurRad="38100" dist="38100" dir="2700000" algn="tl">
                    <a:srgbClr val="C0C0C0"/>
                  </a:outerShdw>
                </a:effectLst>
                <a:ea typeface="ＭＳ Ｐゴシック" pitchFamily="34" charset="-128"/>
              </a:rPr>
              <a:t>TFPA Basics</a:t>
            </a:r>
          </a:p>
        </p:txBody>
      </p:sp>
      <p:sp>
        <p:nvSpPr>
          <p:cNvPr id="2" name="Slide Number Placeholder 1">
            <a:extLst>
              <a:ext uri="{FF2B5EF4-FFF2-40B4-BE49-F238E27FC236}">
                <a16:creationId xmlns:a16="http://schemas.microsoft.com/office/drawing/2014/main" id="{2C1CDC40-260A-488B-BD7C-0C872442C960}"/>
              </a:ext>
            </a:extLst>
          </p:cNvPr>
          <p:cNvSpPr>
            <a:spLocks noGrp="1"/>
          </p:cNvSpPr>
          <p:nvPr>
            <p:ph type="sldNum" sz="quarter" idx="12"/>
          </p:nvPr>
        </p:nvSpPr>
        <p:spPr/>
        <p:txBody>
          <a:bodyPr/>
          <a:lstStyle/>
          <a:p>
            <a:fld id="{6D22F896-40B5-4ADD-8801-0D06FADFA095}" type="slidenum">
              <a:rPr lang="en-US" smtClean="0"/>
              <a:t>14</a:t>
            </a:fld>
            <a:endParaRPr lang="en-US" dirty="0"/>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680320" y="2030437"/>
            <a:ext cx="9613861" cy="4953000"/>
          </a:xfrm>
        </p:spPr>
        <p:txBody>
          <a:bodyPr wrap="square" numCol="1" anchor="t" anchorCtr="0" compatLnSpc="1">
            <a:prstTxWarp prst="textNoShape">
              <a:avLst/>
            </a:prstTxWarp>
            <a:normAutofit/>
          </a:bodyPr>
          <a:lstStyle/>
          <a:p>
            <a:pPr marL="0" indent="0">
              <a:buNone/>
              <a:defRPr/>
            </a:pPr>
            <a:endParaRPr lang="en-US" sz="3200" dirty="0">
              <a:effectLst/>
              <a:cs typeface="Calibri"/>
            </a:endParaRPr>
          </a:p>
          <a:p>
            <a:pPr marL="0" indent="0">
              <a:buNone/>
              <a:defRPr/>
            </a:pPr>
            <a:r>
              <a:rPr lang="en-US" sz="3200" dirty="0">
                <a:effectLst>
                  <a:outerShdw blurRad="38100" dist="38100" dir="2700000" algn="tl">
                    <a:srgbClr val="000000">
                      <a:alpha val="43137"/>
                    </a:srgbClr>
                  </a:outerShdw>
                </a:effectLst>
                <a:cs typeface="Calibri"/>
              </a:rPr>
              <a:t>The USFS can enter into an agreement or contract in response to the proposal with agency appropriated funds and/or other appropriate sources of funding.</a:t>
            </a:r>
          </a:p>
          <a:p>
            <a:pPr marL="0" indent="0">
              <a:buNone/>
              <a:defRPr/>
            </a:pPr>
            <a:r>
              <a:rPr lang="en-US" sz="3200" dirty="0">
                <a:effectLst>
                  <a:outerShdw blurRad="38100" dist="38100" dir="2700000" algn="tl">
                    <a:srgbClr val="000000">
                      <a:alpha val="43137"/>
                    </a:srgbClr>
                  </a:outerShdw>
                </a:effectLst>
                <a:cs typeface="Calibri"/>
              </a:rPr>
              <a:t>Third parties may be involved in funding and doing the work on the ground.</a:t>
            </a:r>
          </a:p>
          <a:p>
            <a:pPr marL="0" indent="0">
              <a:buNone/>
              <a:defRPr/>
            </a:pPr>
            <a:r>
              <a:rPr lang="en-US" sz="3200" dirty="0">
                <a:effectLst/>
                <a:cs typeface="Calibri"/>
              </a:rPr>
              <a:t> </a:t>
            </a:r>
            <a:endParaRPr lang="en-US" sz="3200" dirty="0">
              <a:effectLst/>
              <a:ea typeface="ＭＳ Ｐゴシック" pitchFamily="34" charset="-128"/>
              <a:cs typeface="Calibri"/>
            </a:endParaRPr>
          </a:p>
          <a:p>
            <a:pPr marL="0" indent="0">
              <a:buNone/>
              <a:defRPr/>
            </a:pPr>
            <a:endParaRPr lang="en-US" sz="3200" dirty="0">
              <a:effectLst/>
              <a:ea typeface="ＭＳ Ｐゴシック" pitchFamily="34" charset="-128"/>
            </a:endParaRPr>
          </a:p>
        </p:txBody>
      </p:sp>
      <p:sp>
        <p:nvSpPr>
          <p:cNvPr id="22532" name="Rectangle 4"/>
          <p:cNvSpPr>
            <a:spLocks noGrp="1" noChangeArrowheads="1"/>
          </p:cNvSpPr>
          <p:nvPr>
            <p:ph type="title"/>
          </p:nvPr>
        </p:nvSpPr>
        <p:spPr/>
        <p:txBody>
          <a:bodyPr wrap="square" numCol="1" compatLnSpc="1">
            <a:prstTxWarp prst="textNoShape">
              <a:avLst/>
            </a:prstTxWarp>
          </a:bodyPr>
          <a:lstStyle/>
          <a:p>
            <a:pPr eaLnBrk="1" hangingPunct="1">
              <a:defRPr/>
            </a:pPr>
            <a:r>
              <a:rPr lang="en-US" dirty="0">
                <a:effectLst>
                  <a:outerShdw blurRad="38100" dist="38100" dir="2700000" algn="tl">
                    <a:srgbClr val="C0C0C0"/>
                  </a:outerShdw>
                </a:effectLst>
                <a:ea typeface="ＭＳ Ｐゴシック" pitchFamily="34" charset="-128"/>
              </a:rPr>
              <a:t>TFPA Basics</a:t>
            </a:r>
          </a:p>
        </p:txBody>
      </p:sp>
      <p:sp>
        <p:nvSpPr>
          <p:cNvPr id="2" name="Slide Number Placeholder 1">
            <a:extLst>
              <a:ext uri="{FF2B5EF4-FFF2-40B4-BE49-F238E27FC236}">
                <a16:creationId xmlns:a16="http://schemas.microsoft.com/office/drawing/2014/main" id="{2E2BF1D4-7842-4BAA-8A52-E7E0EBC6F762}"/>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7210194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518160" y="1650609"/>
            <a:ext cx="9976338" cy="4953000"/>
          </a:xfrm>
        </p:spPr>
        <p:txBody>
          <a:bodyPr wrap="square" numCol="1" anchor="t" anchorCtr="0" compatLnSpc="1">
            <a:prstTxWarp prst="textNoShape">
              <a:avLst/>
            </a:prstTxWarp>
            <a:normAutofit/>
          </a:bodyPr>
          <a:lstStyle/>
          <a:p>
            <a:pPr marL="0" indent="0">
              <a:buNone/>
              <a:defRPr/>
            </a:pPr>
            <a:endParaRPr lang="en-US" sz="3200" dirty="0">
              <a:effectLst/>
              <a:cs typeface="Calibri"/>
            </a:endParaRPr>
          </a:p>
          <a:p>
            <a:pPr marL="0" indent="0">
              <a:buNone/>
              <a:defRPr/>
            </a:pPr>
            <a:r>
              <a:rPr lang="en-US" sz="3200" dirty="0">
                <a:effectLst>
                  <a:outerShdw blurRad="38100" dist="38100" dir="2700000" algn="tl">
                    <a:srgbClr val="000000">
                      <a:alpha val="43137"/>
                    </a:srgbClr>
                  </a:outerShdw>
                </a:effectLst>
                <a:cs typeface="Calibri"/>
              </a:rPr>
              <a:t>For contracts, the FS can  use  “best value” and give special consideration to tribally-related  factors such as, but not limited to:</a:t>
            </a:r>
          </a:p>
          <a:p>
            <a:pPr eaLnBrk="1" hangingPunct="1">
              <a:buFont typeface="Wingdings" charset="2"/>
              <a:buChar char="Ø"/>
              <a:defRPr/>
            </a:pPr>
            <a:r>
              <a:rPr lang="en-US" sz="3200" dirty="0">
                <a:effectLst>
                  <a:outerShdw blurRad="38100" dist="38100" dir="2700000" algn="tl">
                    <a:srgbClr val="000000">
                      <a:alpha val="43137"/>
                    </a:srgbClr>
                  </a:outerShdw>
                </a:effectLst>
                <a:ea typeface="ＭＳ Ｐゴシック" pitchFamily="34" charset="-128"/>
                <a:cs typeface="Calibri"/>
              </a:rPr>
              <a:t>The status of the Indian Tribe;</a:t>
            </a:r>
          </a:p>
          <a:p>
            <a:pPr eaLnBrk="1" hangingPunct="1">
              <a:buFont typeface="Wingdings" charset="2"/>
              <a:buChar char="Ø"/>
              <a:defRPr/>
            </a:pPr>
            <a:r>
              <a:rPr lang="en-US" sz="3200" dirty="0">
                <a:effectLst>
                  <a:outerShdw blurRad="38100" dist="38100" dir="2700000" algn="tl">
                    <a:srgbClr val="000000">
                      <a:alpha val="43137"/>
                    </a:srgbClr>
                  </a:outerShdw>
                </a:effectLst>
                <a:ea typeface="ＭＳ Ｐゴシック" pitchFamily="34" charset="-128"/>
                <a:cs typeface="Calibri"/>
              </a:rPr>
              <a:t>The trust status of the Tribe’s land;</a:t>
            </a:r>
          </a:p>
          <a:p>
            <a:pPr eaLnBrk="1" hangingPunct="1">
              <a:buFont typeface="Wingdings" charset="2"/>
              <a:buChar char="Ø"/>
              <a:defRPr/>
            </a:pPr>
            <a:r>
              <a:rPr lang="en-US" sz="3200" dirty="0">
                <a:effectLst>
                  <a:outerShdw blurRad="38100" dist="38100" dir="2700000" algn="tl">
                    <a:srgbClr val="000000">
                      <a:alpha val="43137"/>
                    </a:srgbClr>
                  </a:outerShdw>
                </a:effectLst>
                <a:ea typeface="ＭＳ Ｐゴシック" pitchFamily="34" charset="-128"/>
                <a:cs typeface="Calibri"/>
              </a:rPr>
              <a:t>The cultural, traditional, and historical affiliation of the Tribe with the land subject to the proposal. </a:t>
            </a:r>
          </a:p>
          <a:p>
            <a:pPr marL="0" indent="0">
              <a:buNone/>
              <a:defRPr/>
            </a:pPr>
            <a:endParaRPr lang="en-US" sz="3200" dirty="0">
              <a:effectLst/>
              <a:ea typeface="ＭＳ Ｐゴシック" pitchFamily="34" charset="-128"/>
            </a:endParaRPr>
          </a:p>
        </p:txBody>
      </p:sp>
      <p:sp>
        <p:nvSpPr>
          <p:cNvPr id="22532" name="Rectangle 4"/>
          <p:cNvSpPr>
            <a:spLocks noGrp="1" noChangeArrowheads="1"/>
          </p:cNvSpPr>
          <p:nvPr>
            <p:ph type="title"/>
          </p:nvPr>
        </p:nvSpPr>
        <p:spPr/>
        <p:txBody>
          <a:bodyPr wrap="square" numCol="1" compatLnSpc="1">
            <a:prstTxWarp prst="textNoShape">
              <a:avLst/>
            </a:prstTxWarp>
          </a:bodyPr>
          <a:lstStyle/>
          <a:p>
            <a:pPr eaLnBrk="1" hangingPunct="1">
              <a:defRPr/>
            </a:pPr>
            <a:r>
              <a:rPr lang="en-US" dirty="0">
                <a:effectLst>
                  <a:outerShdw blurRad="38100" dist="38100" dir="2700000" algn="tl">
                    <a:srgbClr val="C0C0C0"/>
                  </a:outerShdw>
                </a:effectLst>
                <a:ea typeface="ＭＳ Ｐゴシック" pitchFamily="34" charset="-128"/>
              </a:rPr>
              <a:t>TFPA Basics</a:t>
            </a:r>
          </a:p>
        </p:txBody>
      </p:sp>
      <p:sp>
        <p:nvSpPr>
          <p:cNvPr id="2" name="Slide Number Placeholder 1">
            <a:extLst>
              <a:ext uri="{FF2B5EF4-FFF2-40B4-BE49-F238E27FC236}">
                <a16:creationId xmlns:a16="http://schemas.microsoft.com/office/drawing/2014/main" id="{F2818092-E61E-4F7A-B76B-CEB25F8CE6BC}"/>
              </a:ext>
            </a:extLst>
          </p:cNvPr>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2315682220"/>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767296"/>
            <a:ext cx="9613861" cy="1080938"/>
          </a:xfrm>
        </p:spPr>
        <p:txBody>
          <a:bodyPr>
            <a:normAutofit/>
          </a:bodyPr>
          <a:lstStyle/>
          <a:p>
            <a:r>
              <a:rPr lang="en-US" sz="2800" b="1" dirty="0"/>
              <a:t>Contracts and Agreements under</a:t>
            </a:r>
            <a:br>
              <a:rPr lang="en-US" sz="2800" b="1" dirty="0"/>
            </a:br>
            <a:r>
              <a:rPr lang="en-US" sz="2800" b="1" dirty="0"/>
              <a:t>The Tribal Forest Protection Act of 2004</a:t>
            </a:r>
            <a:endParaRPr lang="en-US" sz="2800" dirty="0"/>
          </a:p>
        </p:txBody>
      </p:sp>
      <p:sp>
        <p:nvSpPr>
          <p:cNvPr id="3" name="Content Placeholder 2"/>
          <p:cNvSpPr>
            <a:spLocks noGrp="1"/>
          </p:cNvSpPr>
          <p:nvPr>
            <p:ph idx="1"/>
          </p:nvPr>
        </p:nvSpPr>
        <p:spPr>
          <a:xfrm>
            <a:off x="680321" y="2039815"/>
            <a:ext cx="9800109" cy="4240825"/>
          </a:xfrm>
        </p:spPr>
        <p:txBody>
          <a:bodyPr>
            <a:normAutofit/>
          </a:bodyPr>
          <a:lstStyle/>
          <a:p>
            <a:pPr marL="0" indent="0" algn="ctr">
              <a:buNone/>
            </a:pPr>
            <a:r>
              <a:rPr lang="en-US" sz="3200" i="1" u="sng" dirty="0"/>
              <a:t>Why is this authorized?</a:t>
            </a:r>
          </a:p>
          <a:p>
            <a:pPr>
              <a:buFont typeface="Wingdings" panose="05000000000000000000" pitchFamily="2" charset="2"/>
              <a:buChar char="Ø"/>
            </a:pPr>
            <a:r>
              <a:rPr lang="en-US" sz="3200" dirty="0"/>
              <a:t>U.S. Government responsibilities &amp; interests</a:t>
            </a:r>
          </a:p>
          <a:p>
            <a:pPr lvl="1"/>
            <a:r>
              <a:rPr lang="en-US" sz="3200" dirty="0"/>
              <a:t>Sovereign rights, Treaty &amp; Trust responsibilities.</a:t>
            </a:r>
          </a:p>
          <a:p>
            <a:pPr lvl="1"/>
            <a:r>
              <a:rPr lang="en-US" sz="3200" dirty="0"/>
              <a:t>USFS mission and values.</a:t>
            </a:r>
          </a:p>
          <a:p>
            <a:pPr>
              <a:buFont typeface="Wingdings" panose="05000000000000000000" pitchFamily="2" charset="2"/>
              <a:buChar char="Ø"/>
            </a:pPr>
            <a:r>
              <a:rPr lang="en-US" sz="3200" dirty="0"/>
              <a:t>Tribal rights and interests</a:t>
            </a:r>
          </a:p>
          <a:p>
            <a:pPr lvl="1"/>
            <a:r>
              <a:rPr lang="en-US" sz="3200" dirty="0"/>
              <a:t>Sovereign rights, Treaty rights &amp; reserved rights.</a:t>
            </a:r>
          </a:p>
          <a:p>
            <a:pPr lvl="1"/>
            <a:r>
              <a:rPr lang="en-US" sz="3200" dirty="0"/>
              <a:t>Cultural, Natural and Economic values &amp; interests.</a:t>
            </a:r>
          </a:p>
        </p:txBody>
      </p:sp>
      <p:sp>
        <p:nvSpPr>
          <p:cNvPr id="4" name="Slide Number Placeholder 3">
            <a:extLst>
              <a:ext uri="{FF2B5EF4-FFF2-40B4-BE49-F238E27FC236}">
                <a16:creationId xmlns:a16="http://schemas.microsoft.com/office/drawing/2014/main" id="{B617AD20-77AE-4302-9804-F5F94F382676}"/>
              </a:ext>
            </a:extLst>
          </p:cNvPr>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2277546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Contracts and Agreements under</a:t>
            </a:r>
            <a:br>
              <a:rPr lang="en-US" sz="2800" b="1" dirty="0"/>
            </a:br>
            <a:r>
              <a:rPr lang="en-US" sz="2800" b="1" dirty="0"/>
              <a:t>The Tribal Forest Protection Act of 2004</a:t>
            </a:r>
            <a:endParaRPr lang="en-US" sz="2800" dirty="0"/>
          </a:p>
        </p:txBody>
      </p:sp>
      <p:sp>
        <p:nvSpPr>
          <p:cNvPr id="3" name="Content Placeholder 2"/>
          <p:cNvSpPr>
            <a:spLocks noGrp="1"/>
          </p:cNvSpPr>
          <p:nvPr>
            <p:ph idx="1"/>
          </p:nvPr>
        </p:nvSpPr>
        <p:spPr>
          <a:xfrm>
            <a:off x="680321" y="2110154"/>
            <a:ext cx="9613861" cy="3826035"/>
          </a:xfrm>
        </p:spPr>
        <p:txBody>
          <a:bodyPr>
            <a:noAutofit/>
          </a:bodyPr>
          <a:lstStyle/>
          <a:p>
            <a:pPr>
              <a:buFont typeface="Wingdings" panose="05000000000000000000" pitchFamily="2" charset="2"/>
              <a:buChar char="Ø"/>
            </a:pPr>
            <a:r>
              <a:rPr lang="en-US" sz="3200" dirty="0"/>
              <a:t>There are a variety of tools to choose from:</a:t>
            </a:r>
          </a:p>
          <a:p>
            <a:pPr lvl="1"/>
            <a:r>
              <a:rPr lang="en-US" sz="2800" dirty="0"/>
              <a:t>Stewardship Contracts </a:t>
            </a:r>
          </a:p>
          <a:p>
            <a:pPr lvl="2"/>
            <a:r>
              <a:rPr lang="en-US" sz="2800" dirty="0"/>
              <a:t>IRTCs </a:t>
            </a:r>
          </a:p>
          <a:p>
            <a:pPr lvl="2"/>
            <a:r>
              <a:rPr lang="en-US" sz="2800" dirty="0"/>
              <a:t>IRSCs</a:t>
            </a:r>
          </a:p>
          <a:p>
            <a:pPr lvl="1"/>
            <a:r>
              <a:rPr lang="en-US" sz="2800" dirty="0"/>
              <a:t>Traditional Service Contracts</a:t>
            </a:r>
          </a:p>
          <a:p>
            <a:pPr lvl="1"/>
            <a:r>
              <a:rPr lang="en-US" sz="2800" dirty="0"/>
              <a:t>Traditional Timber Contracts</a:t>
            </a:r>
          </a:p>
          <a:p>
            <a:pPr lvl="1"/>
            <a:r>
              <a:rPr lang="en-US" sz="2800" dirty="0"/>
              <a:t>Partnership Agreements: </a:t>
            </a:r>
          </a:p>
          <a:p>
            <a:pPr lvl="2"/>
            <a:r>
              <a:rPr lang="en-US" sz="2800" dirty="0"/>
              <a:t>Stewardship Agreements</a:t>
            </a:r>
          </a:p>
          <a:p>
            <a:pPr lvl="2"/>
            <a:r>
              <a:rPr lang="en-US" sz="2800" dirty="0"/>
              <a:t>Participating Agreements</a:t>
            </a:r>
          </a:p>
          <a:p>
            <a:pPr lvl="2"/>
            <a:r>
              <a:rPr lang="en-US" sz="2800" dirty="0"/>
              <a:t>Challenge Cost-Share Agreements</a:t>
            </a:r>
          </a:p>
        </p:txBody>
      </p:sp>
      <p:sp>
        <p:nvSpPr>
          <p:cNvPr id="4" name="Slide Number Placeholder 3">
            <a:extLst>
              <a:ext uri="{FF2B5EF4-FFF2-40B4-BE49-F238E27FC236}">
                <a16:creationId xmlns:a16="http://schemas.microsoft.com/office/drawing/2014/main" id="{43D1F130-3AE8-4851-8390-158474D0F5BB}"/>
              </a:ext>
            </a:extLst>
          </p:cNvPr>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353544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xEl>
                                              <p:pRg st="3" end="3"/>
                                            </p:txEl>
                                          </p:spTgt>
                                        </p:tgtEl>
                                        <p:attrNameLst>
                                          <p:attrName>style.color</p:attrName>
                                        </p:attrNameLst>
                                      </p:cBhvr>
                                      <p:to>
                                        <a:schemeClr val="bg1"/>
                                      </p:to>
                                    </p:animClr>
                                    <p:animClr clrSpc="rgb" dir="cw">
                                      <p:cBhvr>
                                        <p:cTn id="7" dur="250" autoRev="1" fill="remove"/>
                                        <p:tgtEl>
                                          <p:spTgt spid="3">
                                            <p:txEl>
                                              <p:pRg st="3" end="3"/>
                                            </p:txEl>
                                          </p:spTgt>
                                        </p:tgtEl>
                                        <p:attrNameLst>
                                          <p:attrName>fillcolor</p:attrName>
                                        </p:attrNameLst>
                                      </p:cBhvr>
                                      <p:to>
                                        <a:schemeClr val="bg1"/>
                                      </p:to>
                                    </p:animClr>
                                    <p:set>
                                      <p:cBhvr>
                                        <p:cTn id="8" dur="250" autoRev="1" fill="remove"/>
                                        <p:tgtEl>
                                          <p:spTgt spid="3">
                                            <p:txEl>
                                              <p:pRg st="3" end="3"/>
                                            </p:txEl>
                                          </p:spTgt>
                                        </p:tgtEl>
                                        <p:attrNameLst>
                                          <p:attrName>fill.type</p:attrName>
                                        </p:attrNameLst>
                                      </p:cBhvr>
                                      <p:to>
                                        <p:strVal val="solid"/>
                                      </p:to>
                                    </p:set>
                                    <p:set>
                                      <p:cBhvr>
                                        <p:cTn id="9" dur="250" autoRev="1" fill="remove"/>
                                        <p:tgtEl>
                                          <p:spTgt spid="3">
                                            <p:txEl>
                                              <p:pRg st="3" end="3"/>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nodeType="clickEffect">
                                  <p:stCondLst>
                                    <p:cond delay="0"/>
                                  </p:stCondLst>
                                  <p:childTnLst>
                                    <p:animClr clrSpc="rgb" dir="cw">
                                      <p:cBhvr override="childStyle">
                                        <p:cTn id="13" dur="250" autoRev="1" fill="remove"/>
                                        <p:tgtEl>
                                          <p:spTgt spid="3">
                                            <p:txEl>
                                              <p:pRg st="4" end="4"/>
                                            </p:txEl>
                                          </p:spTgt>
                                        </p:tgtEl>
                                        <p:attrNameLst>
                                          <p:attrName>style.color</p:attrName>
                                        </p:attrNameLst>
                                      </p:cBhvr>
                                      <p:to>
                                        <a:schemeClr val="bg1"/>
                                      </p:to>
                                    </p:animClr>
                                    <p:animClr clrSpc="rgb" dir="cw">
                                      <p:cBhvr>
                                        <p:cTn id="14" dur="250" autoRev="1" fill="remove"/>
                                        <p:tgtEl>
                                          <p:spTgt spid="3">
                                            <p:txEl>
                                              <p:pRg st="4" end="4"/>
                                            </p:txEl>
                                          </p:spTgt>
                                        </p:tgtEl>
                                        <p:attrNameLst>
                                          <p:attrName>fillcolor</p:attrName>
                                        </p:attrNameLst>
                                      </p:cBhvr>
                                      <p:to>
                                        <a:schemeClr val="bg1"/>
                                      </p:to>
                                    </p:animClr>
                                    <p:set>
                                      <p:cBhvr>
                                        <p:cTn id="15" dur="250" autoRev="1" fill="remove"/>
                                        <p:tgtEl>
                                          <p:spTgt spid="3">
                                            <p:txEl>
                                              <p:pRg st="4" end="4"/>
                                            </p:txEl>
                                          </p:spTgt>
                                        </p:tgtEl>
                                        <p:attrNameLst>
                                          <p:attrName>fill.type</p:attrName>
                                        </p:attrNameLst>
                                      </p:cBhvr>
                                      <p:to>
                                        <p:strVal val="solid"/>
                                      </p:to>
                                    </p:set>
                                    <p:set>
                                      <p:cBhvr>
                                        <p:cTn id="16" dur="250" autoRev="1" fill="remove"/>
                                        <p:tgtEl>
                                          <p:spTgt spid="3">
                                            <p:txEl>
                                              <p:pRg st="4" end="4"/>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nodeType="clickEffect">
                                  <p:stCondLst>
                                    <p:cond delay="0"/>
                                  </p:stCondLst>
                                  <p:childTnLst>
                                    <p:animClr clrSpc="rgb" dir="cw">
                                      <p:cBhvr override="childStyle">
                                        <p:cTn id="20" dur="250" autoRev="1" fill="remove"/>
                                        <p:tgtEl>
                                          <p:spTgt spid="3">
                                            <p:txEl>
                                              <p:pRg st="7" end="7"/>
                                            </p:txEl>
                                          </p:spTgt>
                                        </p:tgtEl>
                                        <p:attrNameLst>
                                          <p:attrName>style.color</p:attrName>
                                        </p:attrNameLst>
                                      </p:cBhvr>
                                      <p:to>
                                        <a:schemeClr val="bg1"/>
                                      </p:to>
                                    </p:animClr>
                                    <p:animClr clrSpc="rgb" dir="cw">
                                      <p:cBhvr>
                                        <p:cTn id="21" dur="250" autoRev="1" fill="remove"/>
                                        <p:tgtEl>
                                          <p:spTgt spid="3">
                                            <p:txEl>
                                              <p:pRg st="7" end="7"/>
                                            </p:txEl>
                                          </p:spTgt>
                                        </p:tgtEl>
                                        <p:attrNameLst>
                                          <p:attrName>fillcolor</p:attrName>
                                        </p:attrNameLst>
                                      </p:cBhvr>
                                      <p:to>
                                        <a:schemeClr val="bg1"/>
                                      </p:to>
                                    </p:animClr>
                                    <p:set>
                                      <p:cBhvr>
                                        <p:cTn id="22" dur="250" autoRev="1" fill="remove"/>
                                        <p:tgtEl>
                                          <p:spTgt spid="3">
                                            <p:txEl>
                                              <p:pRg st="7" end="7"/>
                                            </p:txEl>
                                          </p:spTgt>
                                        </p:tgtEl>
                                        <p:attrNameLst>
                                          <p:attrName>fill.type</p:attrName>
                                        </p:attrNameLst>
                                      </p:cBhvr>
                                      <p:to>
                                        <p:strVal val="solid"/>
                                      </p:to>
                                    </p:set>
                                    <p:set>
                                      <p:cBhvr>
                                        <p:cTn id="23" dur="250" autoRev="1" fill="remove"/>
                                        <p:tgtEl>
                                          <p:spTgt spid="3">
                                            <p:txEl>
                                              <p:pRg st="7" end="7"/>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Contracts and Agreements under</a:t>
            </a:r>
            <a:br>
              <a:rPr lang="en-US" sz="2800" b="1" dirty="0"/>
            </a:br>
            <a:r>
              <a:rPr lang="en-US" sz="2800" b="1" dirty="0"/>
              <a:t>The Tribal Forest Protection Act of 2004</a:t>
            </a:r>
            <a:endParaRPr lang="en-US" sz="2800" dirty="0"/>
          </a:p>
        </p:txBody>
      </p:sp>
      <p:sp>
        <p:nvSpPr>
          <p:cNvPr id="3" name="Content Placeholder 2"/>
          <p:cNvSpPr>
            <a:spLocks noGrp="1"/>
          </p:cNvSpPr>
          <p:nvPr>
            <p:ph idx="1"/>
          </p:nvPr>
        </p:nvSpPr>
        <p:spPr>
          <a:xfrm>
            <a:off x="680320" y="2139926"/>
            <a:ext cx="10307469" cy="3599316"/>
          </a:xfrm>
        </p:spPr>
        <p:txBody>
          <a:bodyPr>
            <a:noAutofit/>
          </a:bodyPr>
          <a:lstStyle/>
          <a:p>
            <a:pPr algn="ctr">
              <a:buNone/>
            </a:pPr>
            <a:r>
              <a:rPr lang="en-US" sz="3200" u="sng" dirty="0"/>
              <a:t>Selecting an Instrument</a:t>
            </a:r>
          </a:p>
          <a:p>
            <a:pPr>
              <a:buFont typeface="Wingdings" panose="05000000000000000000" pitchFamily="2" charset="2"/>
              <a:buChar char="Ø"/>
            </a:pPr>
            <a:r>
              <a:rPr lang="en-US" sz="3200" dirty="0"/>
              <a:t>Consider both parties’ needs and objectives:</a:t>
            </a:r>
          </a:p>
          <a:p>
            <a:pPr lvl="1"/>
            <a:r>
              <a:rPr lang="en-US" sz="3200" dirty="0"/>
              <a:t>What are the treatment objectives?</a:t>
            </a:r>
          </a:p>
          <a:p>
            <a:pPr lvl="1"/>
            <a:r>
              <a:rPr lang="en-US" sz="3200" dirty="0"/>
              <a:t>Are there requirements on how the work is executed?</a:t>
            </a:r>
          </a:p>
          <a:p>
            <a:pPr lvl="1"/>
            <a:r>
              <a:rPr lang="en-US" sz="3200" dirty="0"/>
              <a:t>Timing restrictions or objectives?</a:t>
            </a:r>
          </a:p>
          <a:p>
            <a:pPr lvl="1"/>
            <a:r>
              <a:rPr lang="en-US" sz="3200" dirty="0"/>
              <a:t>Economic needs to consider?</a:t>
            </a:r>
          </a:p>
          <a:p>
            <a:pPr lvl="1"/>
            <a:r>
              <a:rPr lang="en-US" sz="3200" dirty="0"/>
              <a:t>Labor workforce needs to consider?</a:t>
            </a:r>
          </a:p>
          <a:p>
            <a:pPr lvl="1"/>
            <a:endParaRPr lang="en-US" sz="3200" dirty="0"/>
          </a:p>
        </p:txBody>
      </p:sp>
      <p:sp>
        <p:nvSpPr>
          <p:cNvPr id="4" name="Slide Number Placeholder 3">
            <a:extLst>
              <a:ext uri="{FF2B5EF4-FFF2-40B4-BE49-F238E27FC236}">
                <a16:creationId xmlns:a16="http://schemas.microsoft.com/office/drawing/2014/main" id="{AF303D04-DE55-4A6E-B22C-289728C411E7}"/>
              </a:ext>
            </a:extLst>
          </p:cNvPr>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2174135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B5E6E6-3C3B-466F-81CB-3955FCB5BC98}"/>
              </a:ext>
            </a:extLst>
          </p:cNvPr>
          <p:cNvPicPr>
            <a:picLocks noChangeAspect="1"/>
          </p:cNvPicPr>
          <p:nvPr/>
        </p:nvPicPr>
        <p:blipFill>
          <a:blip r:embed="rId3"/>
          <a:stretch>
            <a:fillRect/>
          </a:stretch>
        </p:blipFill>
        <p:spPr>
          <a:xfrm>
            <a:off x="7200335" y="501565"/>
            <a:ext cx="3300855" cy="6601710"/>
          </a:xfrm>
          <a:prstGeom prst="rect">
            <a:avLst/>
          </a:prstGeom>
        </p:spPr>
      </p:pic>
      <p:sp>
        <p:nvSpPr>
          <p:cNvPr id="2" name="Title 1"/>
          <p:cNvSpPr>
            <a:spLocks noGrp="1"/>
          </p:cNvSpPr>
          <p:nvPr>
            <p:ph type="title"/>
          </p:nvPr>
        </p:nvSpPr>
        <p:spPr>
          <a:xfrm>
            <a:off x="483100" y="603699"/>
            <a:ext cx="7586772" cy="1325563"/>
          </a:xfrm>
        </p:spPr>
        <p:txBody>
          <a:bodyPr/>
          <a:lstStyle/>
          <a:p>
            <a:r>
              <a:rPr lang="en-US" dirty="0"/>
              <a:t>Webinar Instructions | </a:t>
            </a:r>
            <a:br>
              <a:rPr lang="en-US" dirty="0"/>
            </a:br>
            <a:r>
              <a:rPr lang="en-US" dirty="0"/>
              <a:t>Control Panel</a:t>
            </a:r>
          </a:p>
        </p:txBody>
      </p:sp>
      <p:sp>
        <p:nvSpPr>
          <p:cNvPr id="4" name="Slide Number Placeholder 3"/>
          <p:cNvSpPr>
            <a:spLocks noGrp="1"/>
          </p:cNvSpPr>
          <p:nvPr>
            <p:ph type="sldNum" sz="quarter" idx="12"/>
          </p:nvPr>
        </p:nvSpPr>
        <p:spPr/>
        <p:txBody>
          <a:bodyPr/>
          <a:lstStyle/>
          <a:p>
            <a:fld id="{950E12F0-2684-4BDE-BFA8-F18DD71188E2}" type="slidenum">
              <a:rPr lang="en-US" smtClean="0"/>
              <a:t>2</a:t>
            </a:fld>
            <a:endParaRPr lang="en-US" dirty="0"/>
          </a:p>
        </p:txBody>
      </p:sp>
      <p:sp>
        <p:nvSpPr>
          <p:cNvPr id="39" name="Rectangle 38"/>
          <p:cNvSpPr/>
          <p:nvPr/>
        </p:nvSpPr>
        <p:spPr>
          <a:xfrm>
            <a:off x="8867028" y="3864505"/>
            <a:ext cx="361989" cy="12571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rot="5400000">
            <a:off x="8901828" y="3955416"/>
            <a:ext cx="180292" cy="249894"/>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8867028" y="3689255"/>
            <a:ext cx="881525" cy="15257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8867027" y="3477537"/>
            <a:ext cx="1227904" cy="211716"/>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196711" y="3373980"/>
            <a:ext cx="6823315" cy="1938992"/>
          </a:xfrm>
          <a:prstGeom prst="rect">
            <a:avLst/>
          </a:prstGeom>
          <a:noFill/>
        </p:spPr>
        <p:txBody>
          <a:bodyPr wrap="square" rtlCol="0">
            <a:spAutoFit/>
          </a:bodyPr>
          <a:lstStyle/>
          <a:p>
            <a:r>
              <a:rPr lang="en-US" sz="2400" b="1" u="sng" dirty="0">
                <a:solidFill>
                  <a:schemeClr val="bg1"/>
                </a:solidFill>
              </a:rPr>
              <a:t>Very important</a:t>
            </a:r>
            <a:r>
              <a:rPr lang="en-US" sz="2400" b="1" dirty="0">
                <a:solidFill>
                  <a:schemeClr val="bg1"/>
                </a:solidFill>
              </a:rPr>
              <a:t>! </a:t>
            </a:r>
            <a:r>
              <a:rPr lang="en-US" sz="2400" dirty="0">
                <a:solidFill>
                  <a:schemeClr val="bg1"/>
                </a:solidFill>
              </a:rPr>
              <a:t>Be sure to call in via telephone. </a:t>
            </a:r>
          </a:p>
          <a:p>
            <a:r>
              <a:rPr lang="en-US" sz="2400" dirty="0">
                <a:solidFill>
                  <a:schemeClr val="bg1"/>
                </a:solidFill>
              </a:rPr>
              <a:t>When prompted, enter into your phone: </a:t>
            </a:r>
          </a:p>
          <a:p>
            <a:pPr marL="342900" indent="-342900">
              <a:buFont typeface="Arial" panose="020B0604020202020204" pitchFamily="34" charset="0"/>
              <a:buChar char="•"/>
            </a:pPr>
            <a:r>
              <a:rPr lang="en-US" sz="2400" dirty="0">
                <a:solidFill>
                  <a:schemeClr val="bg1"/>
                </a:solidFill>
              </a:rPr>
              <a:t>The Access Code </a:t>
            </a:r>
          </a:p>
          <a:p>
            <a:pPr marL="342900" indent="-342900">
              <a:buFont typeface="Arial" panose="020B0604020202020204" pitchFamily="34" charset="0"/>
              <a:buChar char="•"/>
            </a:pPr>
            <a:r>
              <a:rPr lang="en-US" sz="2400" b="1" dirty="0">
                <a:solidFill>
                  <a:schemeClr val="bg1"/>
                </a:solidFill>
              </a:rPr>
              <a:t>AND </a:t>
            </a:r>
            <a:r>
              <a:rPr lang="en-US" sz="2400" dirty="0">
                <a:solidFill>
                  <a:schemeClr val="bg1"/>
                </a:solidFill>
              </a:rPr>
              <a:t>Your Audio PIN Number</a:t>
            </a:r>
          </a:p>
        </p:txBody>
      </p:sp>
      <p:sp>
        <p:nvSpPr>
          <p:cNvPr id="44" name="Rectangle 43"/>
          <p:cNvSpPr/>
          <p:nvPr/>
        </p:nvSpPr>
        <p:spPr>
          <a:xfrm>
            <a:off x="8801830" y="6061502"/>
            <a:ext cx="672521" cy="12571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p:cNvSpPr/>
          <p:nvPr/>
        </p:nvSpPr>
        <p:spPr>
          <a:xfrm>
            <a:off x="7366404" y="2828857"/>
            <a:ext cx="3013115" cy="1325563"/>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B45EA6D8-67EE-403F-8D25-ACBF0A30A946}"/>
              </a:ext>
            </a:extLst>
          </p:cNvPr>
          <p:cNvCxnSpPr>
            <a:cxnSpLocks/>
          </p:cNvCxnSpPr>
          <p:nvPr/>
        </p:nvCxnSpPr>
        <p:spPr>
          <a:xfrm flipV="1">
            <a:off x="5697415" y="3927277"/>
            <a:ext cx="2043890" cy="981681"/>
          </a:xfrm>
          <a:prstGeom prst="straightConnector1">
            <a:avLst/>
          </a:prstGeom>
          <a:ln w="444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Callout: Bent Line 14">
            <a:extLst>
              <a:ext uri="{FF2B5EF4-FFF2-40B4-BE49-F238E27FC236}">
                <a16:creationId xmlns:a16="http://schemas.microsoft.com/office/drawing/2014/main" id="{231F1EF2-3EA5-4DC2-8248-FAC155208A4B}"/>
              </a:ext>
            </a:extLst>
          </p:cNvPr>
          <p:cNvSpPr/>
          <p:nvPr/>
        </p:nvSpPr>
        <p:spPr>
          <a:xfrm>
            <a:off x="8957340" y="3841825"/>
            <a:ext cx="517011" cy="300963"/>
          </a:xfrm>
          <a:prstGeom prst="borderCallout2">
            <a:avLst>
              <a:gd name="adj1" fmla="val 98212"/>
              <a:gd name="adj2" fmla="val -8333"/>
              <a:gd name="adj3" fmla="val 380113"/>
              <a:gd name="adj4" fmla="val -441527"/>
              <a:gd name="adj5" fmla="val 423371"/>
              <a:gd name="adj6" fmla="val -858497"/>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615A35D6-374D-4B45-983D-3D1289B71AF9}"/>
              </a:ext>
            </a:extLst>
          </p:cNvPr>
          <p:cNvPicPr>
            <a:picLocks noChangeAspect="1"/>
          </p:cNvPicPr>
          <p:nvPr/>
        </p:nvPicPr>
        <p:blipFill>
          <a:blip r:embed="rId4"/>
          <a:stretch>
            <a:fillRect/>
          </a:stretch>
        </p:blipFill>
        <p:spPr>
          <a:xfrm>
            <a:off x="7200335" y="568087"/>
            <a:ext cx="3279749" cy="1856755"/>
          </a:xfrm>
          <a:prstGeom prst="rect">
            <a:avLst/>
          </a:prstGeom>
        </p:spPr>
      </p:pic>
      <p:sp>
        <p:nvSpPr>
          <p:cNvPr id="32" name="Line Callout 2 31"/>
          <p:cNvSpPr/>
          <p:nvPr/>
        </p:nvSpPr>
        <p:spPr>
          <a:xfrm>
            <a:off x="3693685" y="2082715"/>
            <a:ext cx="2785371" cy="944967"/>
          </a:xfrm>
          <a:prstGeom prst="borderCallout2">
            <a:avLst>
              <a:gd name="adj1" fmla="val 49799"/>
              <a:gd name="adj2" fmla="val 99917"/>
              <a:gd name="adj3" fmla="val 52773"/>
              <a:gd name="adj4" fmla="val 116892"/>
              <a:gd name="adj5" fmla="val -3828"/>
              <a:gd name="adj6" fmla="val 146110"/>
            </a:avLst>
          </a:prstGeom>
          <a:solidFill>
            <a:srgbClr val="FFC000"/>
          </a:solidFill>
          <a:ln w="28575">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TextBox 36"/>
          <p:cNvSpPr txBox="1"/>
          <p:nvPr/>
        </p:nvSpPr>
        <p:spPr>
          <a:xfrm>
            <a:off x="3693685" y="2067060"/>
            <a:ext cx="2875639" cy="830997"/>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rPr>
              <a:t>Your Mute/Unmute Status Button</a:t>
            </a:r>
          </a:p>
        </p:txBody>
      </p:sp>
      <p:sp>
        <p:nvSpPr>
          <p:cNvPr id="21" name="Oval 20">
            <a:extLst>
              <a:ext uri="{FF2B5EF4-FFF2-40B4-BE49-F238E27FC236}">
                <a16:creationId xmlns:a16="http://schemas.microsoft.com/office/drawing/2014/main" id="{87D3948C-6A01-4EA3-B81E-0E102FF6545F}"/>
              </a:ext>
            </a:extLst>
          </p:cNvPr>
          <p:cNvSpPr/>
          <p:nvPr/>
        </p:nvSpPr>
        <p:spPr>
          <a:xfrm>
            <a:off x="7604445" y="1443161"/>
            <a:ext cx="645736" cy="588235"/>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761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Contracts and Agreements under</a:t>
            </a:r>
            <a:br>
              <a:rPr lang="en-US" sz="2800" b="1" dirty="0"/>
            </a:br>
            <a:r>
              <a:rPr lang="en-US" sz="2800" b="1" dirty="0"/>
              <a:t>The Tribal Forest Protection Act of 2004</a:t>
            </a:r>
            <a:endParaRPr lang="en-US" sz="2800" dirty="0"/>
          </a:p>
        </p:txBody>
      </p:sp>
      <p:sp>
        <p:nvSpPr>
          <p:cNvPr id="3" name="Content Placeholder 2"/>
          <p:cNvSpPr>
            <a:spLocks noGrp="1"/>
          </p:cNvSpPr>
          <p:nvPr>
            <p:ph idx="1"/>
          </p:nvPr>
        </p:nvSpPr>
        <p:spPr>
          <a:xfrm>
            <a:off x="680320" y="2065925"/>
            <a:ext cx="10123667" cy="4454525"/>
          </a:xfrm>
        </p:spPr>
        <p:txBody>
          <a:bodyPr>
            <a:normAutofit/>
          </a:bodyPr>
          <a:lstStyle/>
          <a:p>
            <a:pPr algn="ctr">
              <a:buNone/>
            </a:pPr>
            <a:r>
              <a:rPr lang="en-US" sz="3200" u="sng" dirty="0"/>
              <a:t>Selecting an Instrument</a:t>
            </a:r>
          </a:p>
          <a:p>
            <a:pPr>
              <a:buFont typeface="Wingdings" panose="05000000000000000000" pitchFamily="2" charset="2"/>
              <a:buChar char="Ø"/>
            </a:pPr>
            <a:r>
              <a:rPr lang="en-US" sz="3200" dirty="0"/>
              <a:t>Consider both parties’ resources:</a:t>
            </a:r>
          </a:p>
          <a:p>
            <a:pPr lvl="1"/>
            <a:r>
              <a:rPr lang="en-US" sz="3200" dirty="0"/>
              <a:t>Where is the money coming from?</a:t>
            </a:r>
          </a:p>
          <a:p>
            <a:pPr lvl="1"/>
            <a:r>
              <a:rPr lang="en-US" sz="3200" dirty="0"/>
              <a:t>Is there timber value?</a:t>
            </a:r>
          </a:p>
          <a:p>
            <a:pPr lvl="1"/>
            <a:r>
              <a:rPr lang="en-US" sz="3200" dirty="0"/>
              <a:t>How much appropriated funding? Is it the right kind?</a:t>
            </a:r>
          </a:p>
          <a:p>
            <a:pPr lvl="1"/>
            <a:r>
              <a:rPr lang="en-US" sz="3200" dirty="0"/>
              <a:t>Other sources of financial support? (Grants? Cooperators?)</a:t>
            </a:r>
          </a:p>
        </p:txBody>
      </p:sp>
      <p:sp>
        <p:nvSpPr>
          <p:cNvPr id="4" name="Slide Number Placeholder 3">
            <a:extLst>
              <a:ext uri="{FF2B5EF4-FFF2-40B4-BE49-F238E27FC236}">
                <a16:creationId xmlns:a16="http://schemas.microsoft.com/office/drawing/2014/main" id="{F124AF5B-9A9D-4330-9162-86F73A1C4A28}"/>
              </a:ext>
            </a:extLst>
          </p:cNvPr>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2816756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TFPA PROJECTS CONTRACTING</a:t>
            </a:r>
          </a:p>
        </p:txBody>
      </p:sp>
      <p:sp>
        <p:nvSpPr>
          <p:cNvPr id="3" name="Subtitle 2"/>
          <p:cNvSpPr>
            <a:spLocks noGrp="1"/>
          </p:cNvSpPr>
          <p:nvPr>
            <p:ph type="subTitle" idx="1"/>
          </p:nvPr>
        </p:nvSpPr>
        <p:spPr/>
        <p:txBody>
          <a:bodyPr/>
          <a:lstStyle/>
          <a:p>
            <a:r>
              <a:rPr lang="en-US" dirty="0"/>
              <a:t>Gavin Smith</a:t>
            </a:r>
          </a:p>
          <a:p>
            <a:r>
              <a:rPr lang="en-US" dirty="0"/>
              <a:t>WO Procurement Policy Branch</a:t>
            </a:r>
          </a:p>
        </p:txBody>
      </p:sp>
      <p:sp>
        <p:nvSpPr>
          <p:cNvPr id="4" name="Slide Number Placeholder 3">
            <a:extLst>
              <a:ext uri="{FF2B5EF4-FFF2-40B4-BE49-F238E27FC236}">
                <a16:creationId xmlns:a16="http://schemas.microsoft.com/office/drawing/2014/main" id="{D2B79DE8-87E0-4E81-9273-59CB4083F0AD}"/>
              </a:ext>
            </a:extLst>
          </p:cNvPr>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3385851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THE PROPOSAL IS APPROVED: CONTRACTS</a:t>
            </a:r>
          </a:p>
        </p:txBody>
      </p:sp>
      <p:sp>
        <p:nvSpPr>
          <p:cNvPr id="3" name="Content Placeholder 2"/>
          <p:cNvSpPr>
            <a:spLocks noGrp="1"/>
          </p:cNvSpPr>
          <p:nvPr>
            <p:ph idx="1"/>
          </p:nvPr>
        </p:nvSpPr>
        <p:spPr>
          <a:xfrm>
            <a:off x="680320" y="2069586"/>
            <a:ext cx="10559766" cy="3866980"/>
          </a:xfrm>
        </p:spPr>
        <p:txBody>
          <a:bodyPr>
            <a:noAutofit/>
          </a:bodyPr>
          <a:lstStyle/>
          <a:p>
            <a:pPr marL="0" indent="0" algn="ctr">
              <a:buNone/>
            </a:pPr>
            <a:r>
              <a:rPr lang="en-US" sz="3200" b="1" u="sng" dirty="0"/>
              <a:t>The Basics of Contracting with the Government under TFPA</a:t>
            </a:r>
          </a:p>
          <a:p>
            <a:r>
              <a:rPr lang="en-US" sz="3200" dirty="0">
                <a:latin typeface="Times New Roman" panose="02020603050405020304" pitchFamily="18" charset="0"/>
                <a:cs typeface="Times New Roman" panose="02020603050405020304" pitchFamily="18" charset="0"/>
              </a:rPr>
              <a:t>The contractor (e.g. Tribe, or tribal business) must be registered in the System for Award Management (S.A.M.)</a:t>
            </a:r>
          </a:p>
          <a:p>
            <a:r>
              <a:rPr lang="en-US" sz="3200" dirty="0">
                <a:latin typeface="Times New Roman" panose="02020603050405020304" pitchFamily="18" charset="0"/>
                <a:cs typeface="Times New Roman" panose="02020603050405020304" pitchFamily="18" charset="0"/>
              </a:rPr>
              <a:t>All contracts will be with the affiliated Tribal Entity identified as the Prime Contractor</a:t>
            </a:r>
          </a:p>
          <a:p>
            <a:r>
              <a:rPr lang="en-US" sz="3200" dirty="0">
                <a:latin typeface="Times New Roman" panose="02020603050405020304" pitchFamily="18" charset="0"/>
                <a:cs typeface="Times New Roman" panose="02020603050405020304" pitchFamily="18" charset="0"/>
              </a:rPr>
              <a:t>Existing contracts will not be canceled by the Government within the approved TFPA area.</a:t>
            </a:r>
          </a:p>
        </p:txBody>
      </p:sp>
      <p:sp>
        <p:nvSpPr>
          <p:cNvPr id="4" name="Slide Number Placeholder 3">
            <a:extLst>
              <a:ext uri="{FF2B5EF4-FFF2-40B4-BE49-F238E27FC236}">
                <a16:creationId xmlns:a16="http://schemas.microsoft.com/office/drawing/2014/main" id="{E222F6A0-BD8E-41AD-AD8D-9128BB2F0456}"/>
              </a:ext>
            </a:extLst>
          </p:cNvPr>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3173468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Contract Type to Use?</a:t>
            </a:r>
          </a:p>
        </p:txBody>
      </p:sp>
      <p:sp>
        <p:nvSpPr>
          <p:cNvPr id="3" name="Content Placeholder 2"/>
          <p:cNvSpPr>
            <a:spLocks noGrp="1"/>
          </p:cNvSpPr>
          <p:nvPr>
            <p:ph idx="1"/>
          </p:nvPr>
        </p:nvSpPr>
        <p:spPr>
          <a:xfrm>
            <a:off x="680321" y="1998405"/>
            <a:ext cx="10447224" cy="4494727"/>
          </a:xfrm>
        </p:spPr>
        <p:txBody>
          <a:bodyPr>
            <a:noAutofit/>
          </a:bodyPr>
          <a:lstStyle/>
          <a:p>
            <a:pPr marL="0" indent="0">
              <a:buNone/>
            </a:pPr>
            <a:r>
              <a:rPr lang="en-US" sz="32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Contract Facts</a:t>
            </a:r>
          </a:p>
          <a:p>
            <a:pPr lvl="1">
              <a:lnSpc>
                <a:spcPct val="100000"/>
              </a:lnSpc>
            </a:pPr>
            <a:r>
              <a:rPr lang="en-US"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Under TFPA USFS have the authority to enter into </a:t>
            </a:r>
            <a:r>
              <a:rPr lang="en-US" sz="30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Sole Source Contracts</a:t>
            </a:r>
            <a:r>
              <a:rPr lang="en-US"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meaning no competition is required for Award.</a:t>
            </a:r>
          </a:p>
          <a:p>
            <a:pPr lvl="1">
              <a:lnSpc>
                <a:spcPct val="100000"/>
              </a:lnSpc>
            </a:pPr>
            <a:r>
              <a:rPr lang="en-US"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Traditional Service Contracts last for only 5 years.</a:t>
            </a:r>
          </a:p>
          <a:p>
            <a:pPr lvl="1">
              <a:lnSpc>
                <a:spcPct val="100000"/>
              </a:lnSpc>
            </a:pPr>
            <a:r>
              <a:rPr lang="en-US"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 covered activities are subject to the Service Contract Act which requires certain rates of pay and safety requirements as determined by the Department of Labor.</a:t>
            </a:r>
          </a:p>
          <a:p>
            <a:pPr lvl="1">
              <a:lnSpc>
                <a:spcPct val="100000"/>
              </a:lnSpc>
            </a:pPr>
            <a:r>
              <a:rPr lang="en-US"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Fair and Reasonable pricing is required for all acquisitions</a:t>
            </a:r>
            <a:endParaRPr lang="en-US" sz="3200" dirty="0"/>
          </a:p>
        </p:txBody>
      </p:sp>
      <p:sp>
        <p:nvSpPr>
          <p:cNvPr id="4" name="Slide Number Placeholder 3">
            <a:extLst>
              <a:ext uri="{FF2B5EF4-FFF2-40B4-BE49-F238E27FC236}">
                <a16:creationId xmlns:a16="http://schemas.microsoft.com/office/drawing/2014/main" id="{5D8D4535-4E98-481D-97F7-13B461432E1F}"/>
              </a:ext>
            </a:extLst>
          </p:cNvPr>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1188618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Contract Type to Use?</a:t>
            </a:r>
          </a:p>
        </p:txBody>
      </p:sp>
      <p:sp>
        <p:nvSpPr>
          <p:cNvPr id="3" name="Content Placeholder 2"/>
          <p:cNvSpPr>
            <a:spLocks noGrp="1"/>
          </p:cNvSpPr>
          <p:nvPr>
            <p:ph idx="1"/>
          </p:nvPr>
        </p:nvSpPr>
        <p:spPr>
          <a:xfrm>
            <a:off x="340160" y="2118370"/>
            <a:ext cx="11511679" cy="4321504"/>
          </a:xfrm>
        </p:spPr>
        <p:txBody>
          <a:bodyPr>
            <a:normAutofit fontScale="92500" lnSpcReduction="10000"/>
          </a:bodyPr>
          <a:lstStyle/>
          <a:p>
            <a:pPr marL="0" indent="0">
              <a:buNone/>
            </a:pPr>
            <a:r>
              <a:rPr lang="en-US" sz="2800" b="1" u="sng" dirty="0"/>
              <a:t>Small Business Set -Aside Contract Types (</a:t>
            </a:r>
            <a:r>
              <a:rPr lang="en-US" sz="2800" b="1" u="sng" dirty="0" err="1"/>
              <a:t>HUBzone</a:t>
            </a:r>
            <a:r>
              <a:rPr lang="en-US" sz="2800" b="1" u="sng" dirty="0"/>
              <a:t>, SDVOB, 8(a), WOSB):</a:t>
            </a:r>
          </a:p>
          <a:p>
            <a:pPr marL="0" indent="0">
              <a:lnSpc>
                <a:spcPct val="110000"/>
              </a:lnSpc>
              <a:buNone/>
            </a:pPr>
            <a:r>
              <a:rPr lang="en-US" sz="2600" dirty="0"/>
              <a:t>Under the Federal Acquisition Regulations, if USFS awards under one of the set-aside contracting vehicles USFS have to use the following for performance:</a:t>
            </a:r>
          </a:p>
          <a:p>
            <a:pPr marL="457200" lvl="1" indent="0">
              <a:lnSpc>
                <a:spcPct val="110000"/>
              </a:lnSpc>
              <a:buNone/>
            </a:pPr>
            <a:r>
              <a:rPr lang="en-US" sz="2600" b="1" dirty="0">
                <a:effectLst/>
              </a:rPr>
              <a:t>(1) Services </a:t>
            </a:r>
            <a:r>
              <a:rPr lang="en-US" sz="2600" dirty="0">
                <a:effectLst/>
              </a:rPr>
              <a:t>(except construction), </a:t>
            </a:r>
            <a:r>
              <a:rPr lang="en-US" sz="2600" u="sng" dirty="0"/>
              <a:t>at least 50 percent of</a:t>
            </a:r>
          </a:p>
          <a:p>
            <a:pPr marL="457200" lvl="1" indent="0">
              <a:lnSpc>
                <a:spcPct val="110000"/>
              </a:lnSpc>
              <a:buNone/>
            </a:pPr>
            <a:r>
              <a:rPr lang="en-US" sz="2600" u="sng" dirty="0"/>
              <a:t>the cost of personnel for contract performance </a:t>
            </a:r>
            <a:r>
              <a:rPr lang="en-US" sz="2600" dirty="0"/>
              <a:t>will be spent</a:t>
            </a:r>
          </a:p>
          <a:p>
            <a:pPr marL="457200" lvl="1" indent="0">
              <a:lnSpc>
                <a:spcPct val="110000"/>
              </a:lnSpc>
              <a:buNone/>
            </a:pPr>
            <a:r>
              <a:rPr lang="en-US" sz="2600" dirty="0"/>
              <a:t>for employees of the concern or employees of other </a:t>
            </a:r>
            <a:r>
              <a:rPr lang="en-US" sz="2600" dirty="0" err="1"/>
              <a:t>HUBZone</a:t>
            </a:r>
            <a:endParaRPr lang="en-US" sz="2600" dirty="0"/>
          </a:p>
          <a:p>
            <a:pPr marL="457200" lvl="1" indent="0">
              <a:lnSpc>
                <a:spcPct val="110000"/>
              </a:lnSpc>
              <a:buNone/>
            </a:pPr>
            <a:r>
              <a:rPr lang="en-US" sz="2600" dirty="0"/>
              <a:t>small business concerns;</a:t>
            </a:r>
          </a:p>
          <a:p>
            <a:pPr marL="457200" lvl="1" indent="0">
              <a:lnSpc>
                <a:spcPct val="110000"/>
              </a:lnSpc>
              <a:buNone/>
            </a:pPr>
            <a:r>
              <a:rPr lang="en-US" sz="2600" b="1" dirty="0">
                <a:effectLst/>
              </a:rPr>
              <a:t>(2) General construction.</a:t>
            </a:r>
            <a:r>
              <a:rPr lang="en-US" sz="2600" dirty="0"/>
              <a:t> (i) </a:t>
            </a:r>
            <a:r>
              <a:rPr lang="en-US" sz="2600" u="sng" dirty="0"/>
              <a:t>At least 15 percent of the</a:t>
            </a:r>
          </a:p>
          <a:p>
            <a:pPr marL="457200" lvl="1" indent="0">
              <a:lnSpc>
                <a:spcPct val="110000"/>
              </a:lnSpc>
              <a:buNone/>
            </a:pPr>
            <a:r>
              <a:rPr lang="en-US" sz="2600" u="sng" dirty="0"/>
              <a:t>cost of contract performance to be incurred for personnel will</a:t>
            </a:r>
          </a:p>
          <a:p>
            <a:pPr marL="457200" lvl="1" indent="0">
              <a:lnSpc>
                <a:spcPct val="110000"/>
              </a:lnSpc>
              <a:buNone/>
            </a:pPr>
            <a:r>
              <a:rPr lang="en-US" sz="2600" u="sng" dirty="0"/>
              <a:t>be spent</a:t>
            </a:r>
            <a:r>
              <a:rPr lang="en-US" sz="2600" dirty="0"/>
              <a:t> on the </a:t>
            </a:r>
            <a:r>
              <a:rPr lang="en-US" sz="2600" dirty="0" err="1"/>
              <a:t>HUBZone</a:t>
            </a:r>
            <a:r>
              <a:rPr lang="en-US" sz="2600" dirty="0"/>
              <a:t> prime contractor’s employees;</a:t>
            </a:r>
          </a:p>
        </p:txBody>
      </p:sp>
      <p:sp>
        <p:nvSpPr>
          <p:cNvPr id="4" name="Slide Number Placeholder 3">
            <a:extLst>
              <a:ext uri="{FF2B5EF4-FFF2-40B4-BE49-F238E27FC236}">
                <a16:creationId xmlns:a16="http://schemas.microsoft.com/office/drawing/2014/main" id="{83ECB74E-894B-40B6-8AEC-AE4BD3C7AB52}"/>
              </a:ext>
            </a:extLst>
          </p:cNvPr>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2965049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Contract Type to Use?</a:t>
            </a:r>
          </a:p>
        </p:txBody>
      </p:sp>
      <p:sp>
        <p:nvSpPr>
          <p:cNvPr id="3" name="Content Placeholder 2"/>
          <p:cNvSpPr>
            <a:spLocks noGrp="1"/>
          </p:cNvSpPr>
          <p:nvPr>
            <p:ph idx="1"/>
          </p:nvPr>
        </p:nvSpPr>
        <p:spPr>
          <a:xfrm>
            <a:off x="567397" y="1985181"/>
            <a:ext cx="11057206" cy="3599316"/>
          </a:xfrm>
        </p:spPr>
        <p:txBody>
          <a:bodyPr>
            <a:noAutofit/>
          </a:bodyPr>
          <a:lstStyle/>
          <a:p>
            <a:pPr marL="0" indent="0">
              <a:buNone/>
            </a:pPr>
            <a:r>
              <a:rPr lang="en-US" sz="3200" b="1" u="sng" dirty="0"/>
              <a:t>Stewardship Contracting</a:t>
            </a:r>
          </a:p>
          <a:p>
            <a:pPr lvl="1"/>
            <a:r>
              <a:rPr lang="en-US" sz="3200" dirty="0"/>
              <a:t>Use of this authority requires an approved Stewardship Proposal (generally the TFPA proposal restoration goals go hand in hand with stewardship)</a:t>
            </a:r>
          </a:p>
          <a:p>
            <a:pPr lvl="1"/>
            <a:r>
              <a:rPr lang="en-US" sz="3200" dirty="0"/>
              <a:t>100% can be sub contracted </a:t>
            </a:r>
          </a:p>
          <a:p>
            <a:pPr lvl="1"/>
            <a:r>
              <a:rPr lang="en-US" sz="3200" dirty="0"/>
              <a:t>Still requires the Tribal Entity to be identified as the Prime Contractor</a:t>
            </a:r>
          </a:p>
          <a:p>
            <a:pPr lvl="1"/>
            <a:r>
              <a:rPr lang="en-US" sz="3200" dirty="0"/>
              <a:t>Trading of Forest Product value is allowed under the same contract</a:t>
            </a:r>
          </a:p>
          <a:p>
            <a:pPr lvl="1"/>
            <a:r>
              <a:rPr lang="en-US" sz="3200" dirty="0"/>
              <a:t>New authority to contract for up to 20 years</a:t>
            </a:r>
          </a:p>
        </p:txBody>
      </p:sp>
      <p:sp>
        <p:nvSpPr>
          <p:cNvPr id="4" name="Slide Number Placeholder 3">
            <a:extLst>
              <a:ext uri="{FF2B5EF4-FFF2-40B4-BE49-F238E27FC236}">
                <a16:creationId xmlns:a16="http://schemas.microsoft.com/office/drawing/2014/main" id="{8BD44209-86AC-4262-9FA9-E60F7860210C}"/>
              </a:ext>
            </a:extLst>
          </p:cNvPr>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53638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Tribal Contractors Doing Now?</a:t>
            </a:r>
          </a:p>
        </p:txBody>
      </p:sp>
      <p:pic>
        <p:nvPicPr>
          <p:cNvPr id="9" name="Picture 8"/>
          <p:cNvPicPr>
            <a:picLocks noChangeAspect="1"/>
          </p:cNvPicPr>
          <p:nvPr/>
        </p:nvPicPr>
        <p:blipFill rotWithShape="1">
          <a:blip r:embed="rId3"/>
          <a:srcRect b="44837"/>
          <a:stretch/>
        </p:blipFill>
        <p:spPr>
          <a:xfrm>
            <a:off x="115106" y="2138517"/>
            <a:ext cx="5982549" cy="4236992"/>
          </a:xfrm>
          <a:prstGeom prst="rect">
            <a:avLst/>
          </a:prstGeom>
          <a:solidFill>
            <a:schemeClr val="tx1"/>
          </a:solidFill>
        </p:spPr>
      </p:pic>
      <p:pic>
        <p:nvPicPr>
          <p:cNvPr id="10" name="Picture 9"/>
          <p:cNvPicPr>
            <a:picLocks noChangeAspect="1"/>
          </p:cNvPicPr>
          <p:nvPr/>
        </p:nvPicPr>
        <p:blipFill rotWithShape="1">
          <a:blip r:embed="rId3"/>
          <a:srcRect t="55414"/>
          <a:stretch/>
        </p:blipFill>
        <p:spPr>
          <a:xfrm>
            <a:off x="6230391" y="2138517"/>
            <a:ext cx="5848346" cy="3347745"/>
          </a:xfrm>
          <a:prstGeom prst="rect">
            <a:avLst/>
          </a:prstGeom>
          <a:solidFill>
            <a:schemeClr val="tx1"/>
          </a:solidFill>
        </p:spPr>
      </p:pic>
      <p:sp>
        <p:nvSpPr>
          <p:cNvPr id="3" name="Slide Number Placeholder 2">
            <a:extLst>
              <a:ext uri="{FF2B5EF4-FFF2-40B4-BE49-F238E27FC236}">
                <a16:creationId xmlns:a16="http://schemas.microsoft.com/office/drawing/2014/main" id="{0A5B0F45-0C3D-433F-9719-E68A560DA61C}"/>
              </a:ext>
            </a:extLst>
          </p:cNvPr>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2856386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Tribes Doing Now?</a:t>
            </a:r>
          </a:p>
        </p:txBody>
      </p:sp>
      <p:graphicFrame>
        <p:nvGraphicFramePr>
          <p:cNvPr id="13" name="Table 12"/>
          <p:cNvGraphicFramePr>
            <a:graphicFrameLocks noGrp="1"/>
          </p:cNvGraphicFramePr>
          <p:nvPr>
            <p:extLst>
              <p:ext uri="{D42A27DB-BD31-4B8C-83A1-F6EECF244321}">
                <p14:modId xmlns:p14="http://schemas.microsoft.com/office/powerpoint/2010/main" val="3246327340"/>
              </p:ext>
            </p:extLst>
          </p:nvPr>
        </p:nvGraphicFramePr>
        <p:xfrm>
          <a:off x="680321" y="2320860"/>
          <a:ext cx="10770461" cy="3907155"/>
        </p:xfrm>
        <a:graphic>
          <a:graphicData uri="http://schemas.openxmlformats.org/drawingml/2006/table">
            <a:tbl>
              <a:tblPr/>
              <a:tblGrid>
                <a:gridCol w="10770461">
                  <a:extLst>
                    <a:ext uri="{9D8B030D-6E8A-4147-A177-3AD203B41FA5}">
                      <a16:colId xmlns:a16="http://schemas.microsoft.com/office/drawing/2014/main" val="20000"/>
                    </a:ext>
                  </a:extLst>
                </a:gridCol>
              </a:tblGrid>
              <a:tr h="328658">
                <a:tc>
                  <a:txBody>
                    <a:bodyPr/>
                    <a:lstStyle/>
                    <a:p>
                      <a:pPr algn="l" fontAlgn="b"/>
                      <a:r>
                        <a:rPr lang="en-US" sz="2800" b="0" i="0" u="none" strike="noStrike" dirty="0">
                          <a:solidFill>
                            <a:srgbClr val="000000"/>
                          </a:solidFill>
                          <a:effectLst/>
                          <a:latin typeface="Calibri" panose="020F0502020204030204" pitchFamily="34" charset="0"/>
                        </a:rPr>
                        <a:t>-ALL OTHER PROFESSIONAL, SCIENTIFIC, AND TECHNICAL SERVICES</a:t>
                      </a:r>
                    </a:p>
                  </a:txBody>
                  <a:tcPr marL="9525" marR="9525" marT="9525" marB="0" anchor="b">
                    <a:lnL>
                      <a:noFill/>
                    </a:lnL>
                    <a:lnR>
                      <a:noFill/>
                    </a:lnR>
                    <a:lnT>
                      <a:noFill/>
                    </a:lnT>
                    <a:lnB>
                      <a:noFill/>
                    </a:lnB>
                    <a:solidFill>
                      <a:schemeClr val="tx1"/>
                    </a:solidFill>
                  </a:tcPr>
                </a:tc>
                <a:extLst>
                  <a:ext uri="{0D108BD9-81ED-4DB2-BD59-A6C34878D82A}">
                    <a16:rowId xmlns:a16="http://schemas.microsoft.com/office/drawing/2014/main" val="10000"/>
                  </a:ext>
                </a:extLst>
              </a:tr>
              <a:tr h="328658">
                <a:tc>
                  <a:txBody>
                    <a:bodyPr/>
                    <a:lstStyle/>
                    <a:p>
                      <a:pPr algn="l" fontAlgn="b"/>
                      <a:r>
                        <a:rPr lang="en-US" sz="2800" b="0" i="0" u="none" strike="noStrike" dirty="0">
                          <a:solidFill>
                            <a:srgbClr val="000000"/>
                          </a:solidFill>
                          <a:effectLst/>
                          <a:latin typeface="Calibri" panose="020F0502020204030204" pitchFamily="34" charset="0"/>
                        </a:rPr>
                        <a:t>-FINFISH FARMING AND FISH HATCHERIES</a:t>
                      </a:r>
                    </a:p>
                  </a:txBody>
                  <a:tcPr marL="9525" marR="9525" marT="9525" marB="0" anchor="b">
                    <a:lnL>
                      <a:noFill/>
                    </a:lnL>
                    <a:lnR>
                      <a:noFill/>
                    </a:lnR>
                    <a:lnT>
                      <a:noFill/>
                    </a:lnT>
                    <a:lnB>
                      <a:noFill/>
                    </a:lnB>
                    <a:solidFill>
                      <a:schemeClr val="tx1"/>
                    </a:solidFill>
                  </a:tcPr>
                </a:tc>
                <a:extLst>
                  <a:ext uri="{0D108BD9-81ED-4DB2-BD59-A6C34878D82A}">
                    <a16:rowId xmlns:a16="http://schemas.microsoft.com/office/drawing/2014/main" val="10001"/>
                  </a:ext>
                </a:extLst>
              </a:tr>
              <a:tr h="328658">
                <a:tc>
                  <a:txBody>
                    <a:bodyPr/>
                    <a:lstStyle/>
                    <a:p>
                      <a:pPr algn="l" fontAlgn="b"/>
                      <a:r>
                        <a:rPr lang="en-US" sz="2800" b="0" i="0" u="none" strike="noStrike" dirty="0">
                          <a:solidFill>
                            <a:srgbClr val="000000"/>
                          </a:solidFill>
                          <a:effectLst/>
                          <a:latin typeface="Calibri" panose="020F0502020204030204" pitchFamily="34" charset="0"/>
                        </a:rPr>
                        <a:t>-OTHER SCIENTIFIC AND TECHNICAL CONSULTING SERVICES</a:t>
                      </a:r>
                    </a:p>
                  </a:txBody>
                  <a:tcPr marL="9525" marR="9525" marT="9525" marB="0" anchor="b">
                    <a:lnL>
                      <a:noFill/>
                    </a:lnL>
                    <a:lnR>
                      <a:noFill/>
                    </a:lnR>
                    <a:lnT>
                      <a:noFill/>
                    </a:lnT>
                    <a:lnB>
                      <a:noFill/>
                    </a:lnB>
                    <a:solidFill>
                      <a:schemeClr val="tx1"/>
                    </a:solidFill>
                  </a:tcPr>
                </a:tc>
                <a:extLst>
                  <a:ext uri="{0D108BD9-81ED-4DB2-BD59-A6C34878D82A}">
                    <a16:rowId xmlns:a16="http://schemas.microsoft.com/office/drawing/2014/main" val="10002"/>
                  </a:ext>
                </a:extLst>
              </a:tr>
              <a:tr h="328658">
                <a:tc>
                  <a:txBody>
                    <a:bodyPr/>
                    <a:lstStyle/>
                    <a:p>
                      <a:pPr algn="l" fontAlgn="b"/>
                      <a:r>
                        <a:rPr lang="en-US" sz="2800" b="0" i="0" u="none" strike="noStrike" dirty="0">
                          <a:solidFill>
                            <a:srgbClr val="000000"/>
                          </a:solidFill>
                          <a:effectLst/>
                          <a:latin typeface="Calibri" panose="020F0502020204030204" pitchFamily="34" charset="0"/>
                        </a:rPr>
                        <a:t>-SUPPORT ACTIVITIES FOR FORESTRY</a:t>
                      </a:r>
                    </a:p>
                  </a:txBody>
                  <a:tcPr marL="9525" marR="9525" marT="9525" marB="0" anchor="b">
                    <a:lnL>
                      <a:noFill/>
                    </a:lnL>
                    <a:lnR>
                      <a:noFill/>
                    </a:lnR>
                    <a:lnT>
                      <a:noFill/>
                    </a:lnT>
                    <a:lnB>
                      <a:noFill/>
                    </a:lnB>
                    <a:solidFill>
                      <a:schemeClr val="tx1"/>
                    </a:solidFill>
                  </a:tcPr>
                </a:tc>
                <a:extLst>
                  <a:ext uri="{0D108BD9-81ED-4DB2-BD59-A6C34878D82A}">
                    <a16:rowId xmlns:a16="http://schemas.microsoft.com/office/drawing/2014/main" val="10003"/>
                  </a:ext>
                </a:extLst>
              </a:tr>
              <a:tr h="328658">
                <a:tc>
                  <a:txBody>
                    <a:bodyPr/>
                    <a:lstStyle/>
                    <a:p>
                      <a:pPr algn="l" fontAlgn="b"/>
                      <a:r>
                        <a:rPr lang="en-US" sz="2800" b="0" i="0" u="none" strike="noStrike" dirty="0">
                          <a:solidFill>
                            <a:srgbClr val="000000"/>
                          </a:solidFill>
                          <a:effectLst/>
                          <a:latin typeface="Calibri" panose="020F0502020204030204" pitchFamily="34" charset="0"/>
                        </a:rPr>
                        <a:t>-LOGGING</a:t>
                      </a:r>
                    </a:p>
                  </a:txBody>
                  <a:tcPr marL="9525" marR="9525" marT="9525" marB="0" anchor="b">
                    <a:lnL>
                      <a:noFill/>
                    </a:lnL>
                    <a:lnR>
                      <a:noFill/>
                    </a:lnR>
                    <a:lnT>
                      <a:noFill/>
                    </a:lnT>
                    <a:lnB>
                      <a:noFill/>
                    </a:lnB>
                    <a:solidFill>
                      <a:schemeClr val="tx1"/>
                    </a:solidFill>
                  </a:tcPr>
                </a:tc>
                <a:extLst>
                  <a:ext uri="{0D108BD9-81ED-4DB2-BD59-A6C34878D82A}">
                    <a16:rowId xmlns:a16="http://schemas.microsoft.com/office/drawing/2014/main" val="10004"/>
                  </a:ext>
                </a:extLst>
              </a:tr>
              <a:tr h="594871">
                <a:tc>
                  <a:txBody>
                    <a:bodyPr/>
                    <a:lstStyle/>
                    <a:p>
                      <a:pPr algn="l" fontAlgn="b"/>
                      <a:r>
                        <a:rPr lang="en-US" sz="2800" b="0" i="0" u="none" strike="noStrike" dirty="0">
                          <a:solidFill>
                            <a:srgbClr val="000000"/>
                          </a:solidFill>
                          <a:effectLst/>
                          <a:latin typeface="Calibri" panose="020F0502020204030204" pitchFamily="34" charset="0"/>
                        </a:rPr>
                        <a:t>-ADMINISTRATIVE MANAGEMENT AND GENERAL MANAGEMENT CONSULTING SERVICES</a:t>
                      </a:r>
                    </a:p>
                  </a:txBody>
                  <a:tcPr marL="9525" marR="9525" marT="9525" marB="0" anchor="b">
                    <a:lnL>
                      <a:noFill/>
                    </a:lnL>
                    <a:lnR>
                      <a:noFill/>
                    </a:lnR>
                    <a:lnT>
                      <a:noFill/>
                    </a:lnT>
                    <a:lnB>
                      <a:noFill/>
                    </a:lnB>
                    <a:solidFill>
                      <a:schemeClr val="tx1"/>
                    </a:solidFill>
                  </a:tcPr>
                </a:tc>
                <a:extLst>
                  <a:ext uri="{0D108BD9-81ED-4DB2-BD59-A6C34878D82A}">
                    <a16:rowId xmlns:a16="http://schemas.microsoft.com/office/drawing/2014/main" val="10005"/>
                  </a:ext>
                </a:extLst>
              </a:tr>
              <a:tr h="594871">
                <a:tc>
                  <a:txBody>
                    <a:bodyPr/>
                    <a:lstStyle/>
                    <a:p>
                      <a:pPr algn="l" fontAlgn="b"/>
                      <a:r>
                        <a:rPr lang="en-US" sz="2800" b="0" i="0" u="none" strike="noStrike" dirty="0">
                          <a:solidFill>
                            <a:srgbClr val="000000"/>
                          </a:solidFill>
                          <a:effectLst/>
                          <a:latin typeface="Calibri" panose="020F0502020204030204" pitchFamily="34" charset="0"/>
                        </a:rPr>
                        <a:t>-RESEARCH AND DEVELOPMENT IN THE SOCIAL SCIENCES AND HUMANITIES</a:t>
                      </a:r>
                    </a:p>
                  </a:txBody>
                  <a:tcPr marL="9525" marR="9525" marT="9525" marB="0" anchor="b">
                    <a:lnL>
                      <a:noFill/>
                    </a:lnL>
                    <a:lnR>
                      <a:noFill/>
                    </a:lnR>
                    <a:lnT>
                      <a:noFill/>
                    </a:lnT>
                    <a:lnB>
                      <a:noFill/>
                    </a:lnB>
                    <a:solidFill>
                      <a:schemeClr val="tx1"/>
                    </a:solidFill>
                  </a:tcPr>
                </a:tc>
                <a:extLst>
                  <a:ext uri="{0D108BD9-81ED-4DB2-BD59-A6C34878D82A}">
                    <a16:rowId xmlns:a16="http://schemas.microsoft.com/office/drawing/2014/main" val="10006"/>
                  </a:ext>
                </a:extLst>
              </a:tr>
            </a:tbl>
          </a:graphicData>
        </a:graphic>
      </p:graphicFrame>
      <p:sp>
        <p:nvSpPr>
          <p:cNvPr id="3" name="Slide Number Placeholder 2">
            <a:extLst>
              <a:ext uri="{FF2B5EF4-FFF2-40B4-BE49-F238E27FC236}">
                <a16:creationId xmlns:a16="http://schemas.microsoft.com/office/drawing/2014/main" id="{1C3036B9-75F5-44C4-AF9C-69CF0093FF98}"/>
              </a:ext>
            </a:extLst>
          </p:cNvPr>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3010504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Contracts</a:t>
            </a:r>
          </a:p>
        </p:txBody>
      </p:sp>
      <p:sp>
        <p:nvSpPr>
          <p:cNvPr id="3" name="Content Placeholder 2"/>
          <p:cNvSpPr>
            <a:spLocks noGrp="1"/>
          </p:cNvSpPr>
          <p:nvPr>
            <p:ph idx="1"/>
          </p:nvPr>
        </p:nvSpPr>
        <p:spPr>
          <a:xfrm>
            <a:off x="680321" y="2182128"/>
            <a:ext cx="9613861" cy="3599316"/>
          </a:xfrm>
        </p:spPr>
        <p:txBody>
          <a:bodyPr>
            <a:noAutofit/>
          </a:bodyPr>
          <a:lstStyle/>
          <a:p>
            <a:r>
              <a:rPr lang="en-US" sz="3200" dirty="0"/>
              <a:t>Stewardship Contracting provides for the most flexible contracting methods for most TFPA type activities.</a:t>
            </a:r>
          </a:p>
          <a:p>
            <a:r>
              <a:rPr lang="en-US" sz="3200" dirty="0"/>
              <a:t>Other Contracting Tools are available and if you need assistance in setting your self up to contract with the government there are resources:</a:t>
            </a:r>
          </a:p>
          <a:p>
            <a:pPr lvl="1"/>
            <a:r>
              <a:rPr lang="en-US" sz="2800" dirty="0"/>
              <a:t>Small Business Administration Offices</a:t>
            </a:r>
          </a:p>
          <a:p>
            <a:pPr lvl="1"/>
            <a:r>
              <a:rPr lang="en-US" sz="2800" dirty="0"/>
              <a:t>Procurement Technical Assistance Centers (PTAC) </a:t>
            </a:r>
          </a:p>
          <a:p>
            <a:pPr lvl="1"/>
            <a:r>
              <a:rPr lang="en-US" sz="2800" dirty="0"/>
              <a:t>Local Contracting Offices</a:t>
            </a:r>
          </a:p>
        </p:txBody>
      </p:sp>
      <p:sp>
        <p:nvSpPr>
          <p:cNvPr id="4" name="Slide Number Placeholder 3">
            <a:extLst>
              <a:ext uri="{FF2B5EF4-FFF2-40B4-BE49-F238E27FC236}">
                <a16:creationId xmlns:a16="http://schemas.microsoft.com/office/drawing/2014/main" id="{3D398E9C-E4E3-41F0-9444-F7BEDA664062}"/>
              </a:ext>
            </a:extLst>
          </p:cNvPr>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3453526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TFPA PROJECTS GRANTS &amp; AGREEMENTS</a:t>
            </a:r>
          </a:p>
        </p:txBody>
      </p:sp>
      <p:sp>
        <p:nvSpPr>
          <p:cNvPr id="3" name="Subtitle 2"/>
          <p:cNvSpPr>
            <a:spLocks noGrp="1"/>
          </p:cNvSpPr>
          <p:nvPr>
            <p:ph type="subTitle" idx="1"/>
          </p:nvPr>
        </p:nvSpPr>
        <p:spPr/>
        <p:txBody>
          <a:bodyPr/>
          <a:lstStyle/>
          <a:p>
            <a:r>
              <a:rPr lang="en-US" dirty="0"/>
              <a:t>Allison </a:t>
            </a:r>
            <a:r>
              <a:rPr lang="en-US" dirty="0" err="1"/>
              <a:t>Leiman</a:t>
            </a:r>
            <a:endParaRPr lang="en-US" dirty="0"/>
          </a:p>
          <a:p>
            <a:r>
              <a:rPr lang="en-US" dirty="0"/>
              <a:t>National G&amp;A Policy Specialist</a:t>
            </a:r>
          </a:p>
        </p:txBody>
      </p:sp>
      <p:sp>
        <p:nvSpPr>
          <p:cNvPr id="4" name="Slide Number Placeholder 3">
            <a:extLst>
              <a:ext uri="{FF2B5EF4-FFF2-40B4-BE49-F238E27FC236}">
                <a16:creationId xmlns:a16="http://schemas.microsoft.com/office/drawing/2014/main" id="{4676124B-3D1F-4951-9811-84CFE2A3D1B9}"/>
              </a:ext>
            </a:extLst>
          </p:cNvPr>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666959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320276" y="394915"/>
            <a:ext cx="3297954" cy="6607605"/>
          </a:xfrm>
          <a:prstGeom prst="rect">
            <a:avLst/>
          </a:prstGeom>
          <a:ln>
            <a:solidFill>
              <a:schemeClr val="accent1">
                <a:lumMod val="50000"/>
              </a:schemeClr>
            </a:solidFill>
          </a:ln>
        </p:spPr>
      </p:pic>
      <p:sp>
        <p:nvSpPr>
          <p:cNvPr id="2" name="Title 1"/>
          <p:cNvSpPr>
            <a:spLocks noGrp="1"/>
          </p:cNvSpPr>
          <p:nvPr>
            <p:ph type="title"/>
          </p:nvPr>
        </p:nvSpPr>
        <p:spPr>
          <a:xfrm>
            <a:off x="63368" y="540033"/>
            <a:ext cx="7586772" cy="1325563"/>
          </a:xfrm>
        </p:spPr>
        <p:txBody>
          <a:bodyPr/>
          <a:lstStyle/>
          <a:p>
            <a:r>
              <a:rPr lang="en-US" dirty="0"/>
              <a:t>Webinar Instructions | </a:t>
            </a:r>
            <a:br>
              <a:rPr lang="en-US" dirty="0"/>
            </a:br>
            <a:r>
              <a:rPr lang="en-US" dirty="0"/>
              <a:t>Control Panel</a:t>
            </a:r>
          </a:p>
        </p:txBody>
      </p:sp>
      <p:sp>
        <p:nvSpPr>
          <p:cNvPr id="4" name="Slide Number Placeholder 3"/>
          <p:cNvSpPr>
            <a:spLocks noGrp="1"/>
          </p:cNvSpPr>
          <p:nvPr>
            <p:ph type="sldNum" sz="quarter" idx="12"/>
          </p:nvPr>
        </p:nvSpPr>
        <p:spPr/>
        <p:txBody>
          <a:bodyPr/>
          <a:lstStyle/>
          <a:p>
            <a:fld id="{950E12F0-2684-4BDE-BFA8-F18DD71188E2}" type="slidenum">
              <a:rPr lang="en-US" smtClean="0"/>
              <a:t>3</a:t>
            </a:fld>
            <a:endParaRPr lang="en-US"/>
          </a:p>
        </p:txBody>
      </p:sp>
      <p:sp>
        <p:nvSpPr>
          <p:cNvPr id="32" name="Line Callout 2 31"/>
          <p:cNvSpPr/>
          <p:nvPr/>
        </p:nvSpPr>
        <p:spPr>
          <a:xfrm>
            <a:off x="1176676" y="2058381"/>
            <a:ext cx="3505644" cy="1640337"/>
          </a:xfrm>
          <a:prstGeom prst="borderCallout2">
            <a:avLst>
              <a:gd name="adj1" fmla="val 49799"/>
              <a:gd name="adj2" fmla="val 99917"/>
              <a:gd name="adj3" fmla="val 52773"/>
              <a:gd name="adj4" fmla="val 169089"/>
              <a:gd name="adj5" fmla="val -13544"/>
              <a:gd name="adj6" fmla="val 184800"/>
            </a:avLst>
          </a:prstGeom>
          <a:solidFill>
            <a:srgbClr val="FFC000"/>
          </a:solidFill>
          <a:ln w="28575">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TextBox 36"/>
          <p:cNvSpPr txBox="1"/>
          <p:nvPr/>
        </p:nvSpPr>
        <p:spPr>
          <a:xfrm>
            <a:off x="1176677" y="2129058"/>
            <a:ext cx="3536988" cy="1569660"/>
          </a:xfrm>
          <a:prstGeom prst="rect">
            <a:avLst/>
          </a:prstGeom>
          <a:solidFill>
            <a:srgbClr val="FFC000"/>
          </a:solidFill>
        </p:spPr>
        <p:txBody>
          <a:bodyPr wrap="square" rtlCol="0">
            <a:spAutoFit/>
          </a:bodyPr>
          <a:lstStyle/>
          <a:p>
            <a:r>
              <a:rPr lang="en-US" sz="2400" dirty="0">
                <a:solidFill>
                  <a:schemeClr val="bg1"/>
                </a:solidFill>
              </a:rPr>
              <a:t>During Presentations, you are in LISTEN ONLY,  please also MUTE your line</a:t>
            </a:r>
          </a:p>
        </p:txBody>
      </p:sp>
      <p:sp>
        <p:nvSpPr>
          <p:cNvPr id="44" name="Rectangle 43"/>
          <p:cNvSpPr/>
          <p:nvPr/>
        </p:nvSpPr>
        <p:spPr>
          <a:xfrm>
            <a:off x="8553158" y="6428935"/>
            <a:ext cx="821116" cy="148344"/>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ounded Rectangle 46"/>
          <p:cNvSpPr/>
          <p:nvPr/>
        </p:nvSpPr>
        <p:spPr>
          <a:xfrm>
            <a:off x="7698736" y="1391920"/>
            <a:ext cx="789154" cy="519099"/>
          </a:xfrm>
          <a:prstGeom prst="roundRect">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63368" y="5466081"/>
            <a:ext cx="10554862" cy="1111119"/>
            <a:chOff x="-1878006" y="5756014"/>
            <a:chExt cx="10726292" cy="945239"/>
          </a:xfrm>
        </p:grpSpPr>
        <p:sp>
          <p:nvSpPr>
            <p:cNvPr id="19" name="Rounded Rectangle 18"/>
            <p:cNvSpPr/>
            <p:nvPr/>
          </p:nvSpPr>
          <p:spPr>
            <a:xfrm>
              <a:off x="-1878006" y="5756014"/>
              <a:ext cx="10726292" cy="945239"/>
            </a:xfrm>
            <a:prstGeom prst="roundRect">
              <a:avLst/>
            </a:prstGeom>
            <a:solidFill>
              <a:schemeClr val="accent1">
                <a:lumMod val="50000"/>
              </a:schemeClr>
            </a:solidFill>
            <a:ln w="38100">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1700909" y="5761266"/>
              <a:ext cx="10549195" cy="811667"/>
            </a:xfrm>
            <a:prstGeom prst="rect">
              <a:avLst/>
            </a:prstGeom>
            <a:noFill/>
          </p:spPr>
          <p:txBody>
            <a:bodyPr wrap="square" rtlCol="0">
              <a:spAutoFit/>
            </a:bodyPr>
            <a:lstStyle/>
            <a:p>
              <a:r>
                <a:rPr lang="en-US" sz="2800" dirty="0">
                  <a:solidFill>
                    <a:schemeClr val="bg1"/>
                  </a:solidFill>
                </a:rPr>
                <a:t>The Facilitator will keep a queue of comments/questions to start discussions. </a:t>
              </a:r>
            </a:p>
          </p:txBody>
        </p:sp>
      </p:grpSp>
      <p:sp>
        <p:nvSpPr>
          <p:cNvPr id="23" name="Line Callout 2 22"/>
          <p:cNvSpPr/>
          <p:nvPr/>
        </p:nvSpPr>
        <p:spPr>
          <a:xfrm>
            <a:off x="544215" y="4051996"/>
            <a:ext cx="3505645" cy="1330549"/>
          </a:xfrm>
          <a:prstGeom prst="borderCallout2">
            <a:avLst>
              <a:gd name="adj1" fmla="val 49244"/>
              <a:gd name="adj2" fmla="val 100248"/>
              <a:gd name="adj3" fmla="val 49418"/>
              <a:gd name="adj4" fmla="val 123824"/>
              <a:gd name="adj5" fmla="val 75800"/>
              <a:gd name="adj6" fmla="val 197679"/>
            </a:avLst>
          </a:prstGeom>
          <a:solidFill>
            <a:srgbClr val="FFC000"/>
          </a:solidFill>
          <a:ln w="2857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544215" y="4149869"/>
            <a:ext cx="3505644" cy="1015663"/>
          </a:xfrm>
          <a:prstGeom prst="rect">
            <a:avLst/>
          </a:prstGeom>
          <a:noFill/>
        </p:spPr>
        <p:txBody>
          <a:bodyPr wrap="square" rtlCol="0">
            <a:spAutoFit/>
          </a:bodyPr>
          <a:lstStyle/>
          <a:p>
            <a:r>
              <a:rPr lang="en-US" sz="2000" dirty="0">
                <a:solidFill>
                  <a:schemeClr val="bg1"/>
                </a:solidFill>
              </a:rPr>
              <a:t>Please type a question / comment anytime during the Presentations</a:t>
            </a:r>
          </a:p>
        </p:txBody>
      </p:sp>
      <p:sp>
        <p:nvSpPr>
          <p:cNvPr id="45" name="Rounded Rectangle 44"/>
          <p:cNvSpPr/>
          <p:nvPr/>
        </p:nvSpPr>
        <p:spPr>
          <a:xfrm>
            <a:off x="7526215" y="4974186"/>
            <a:ext cx="2599706" cy="302397"/>
          </a:xfrm>
          <a:prstGeom prst="roundRect">
            <a:avLst/>
          </a:prstGeom>
          <a:noFill/>
          <a:ln w="2857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5F651130-D1EC-4E94-A788-F7376D25CD95}"/>
              </a:ext>
            </a:extLst>
          </p:cNvPr>
          <p:cNvCxnSpPr/>
          <p:nvPr/>
        </p:nvCxnSpPr>
        <p:spPr>
          <a:xfrm>
            <a:off x="7698736" y="1410139"/>
            <a:ext cx="789154" cy="473676"/>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69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7"/>
                                        </p:tgtEl>
                                        <p:attrNameLst>
                                          <p:attrName>style.color</p:attrName>
                                        </p:attrNameLst>
                                      </p:cBhvr>
                                      <p:to>
                                        <a:schemeClr val="bg1"/>
                                      </p:to>
                                    </p:animClr>
                                    <p:animClr clrSpc="rgb" dir="cw">
                                      <p:cBhvr>
                                        <p:cTn id="7" dur="250" autoRev="1" fill="remove"/>
                                        <p:tgtEl>
                                          <p:spTgt spid="7"/>
                                        </p:tgtEl>
                                        <p:attrNameLst>
                                          <p:attrName>fillcolor</p:attrName>
                                        </p:attrNameLst>
                                      </p:cBhvr>
                                      <p:to>
                                        <a:schemeClr val="bg1"/>
                                      </p:to>
                                    </p:animClr>
                                    <p:set>
                                      <p:cBhvr>
                                        <p:cTn id="8" dur="250" autoRev="1" fill="remove"/>
                                        <p:tgtEl>
                                          <p:spTgt spid="7"/>
                                        </p:tgtEl>
                                        <p:attrNameLst>
                                          <p:attrName>fill.type</p:attrName>
                                        </p:attrNameLst>
                                      </p:cBhvr>
                                      <p:to>
                                        <p:strVal val="solid"/>
                                      </p:to>
                                    </p:set>
                                    <p:set>
                                      <p:cBhvr>
                                        <p:cTn id="9" dur="25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the Proposal is Approved: Agreements</a:t>
            </a:r>
          </a:p>
        </p:txBody>
      </p:sp>
      <p:sp>
        <p:nvSpPr>
          <p:cNvPr id="3" name="Content Placeholder 2"/>
          <p:cNvSpPr>
            <a:spLocks noGrp="1"/>
          </p:cNvSpPr>
          <p:nvPr>
            <p:ph idx="1"/>
          </p:nvPr>
        </p:nvSpPr>
        <p:spPr>
          <a:xfrm>
            <a:off x="680321" y="2083655"/>
            <a:ext cx="10123667" cy="3599316"/>
          </a:xfrm>
        </p:spPr>
        <p:txBody>
          <a:bodyPr>
            <a:noAutofit/>
          </a:bodyPr>
          <a:lstStyle/>
          <a:p>
            <a:pPr marL="0" indent="0" algn="ctr">
              <a:buNone/>
            </a:pPr>
            <a:r>
              <a:rPr lang="en-US" sz="3200" b="1" u="sng" dirty="0"/>
              <a:t>The Basics of Agreements with the Government under TFPA</a:t>
            </a:r>
          </a:p>
          <a:p>
            <a:r>
              <a:rPr lang="en-US" sz="2800" dirty="0">
                <a:cs typeface="Times New Roman" panose="02020603050405020304" pitchFamily="18" charset="0"/>
              </a:rPr>
              <a:t>All cooperators working with the USFS must be registered in the System for Award Management (S.A.M.)</a:t>
            </a:r>
          </a:p>
          <a:p>
            <a:r>
              <a:rPr lang="en-US" sz="2800" dirty="0">
                <a:cs typeface="Times New Roman" panose="02020603050405020304" pitchFamily="18" charset="0"/>
              </a:rPr>
              <a:t>Projects can be stand-alone in nature or part of a broader master agreement with the agency.</a:t>
            </a:r>
          </a:p>
          <a:p>
            <a:r>
              <a:rPr lang="en-US" sz="2800" dirty="0">
                <a:cs typeface="Times New Roman" panose="02020603050405020304" pitchFamily="18" charset="0"/>
              </a:rPr>
              <a:t>Projects must be within the scope of a partnership or assistance authority and meet all of the associated requirements (ex. meet mutual interest and benefit parameters).</a:t>
            </a:r>
          </a:p>
        </p:txBody>
      </p:sp>
      <p:sp>
        <p:nvSpPr>
          <p:cNvPr id="4" name="Slide Number Placeholder 3">
            <a:extLst>
              <a:ext uri="{FF2B5EF4-FFF2-40B4-BE49-F238E27FC236}">
                <a16:creationId xmlns:a16="http://schemas.microsoft.com/office/drawing/2014/main" id="{40CA5AD5-1C56-4EA6-9E29-AA5807E9A48B}"/>
              </a:ext>
            </a:extLst>
          </p:cNvPr>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1649665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Agreement Considerations:</a:t>
            </a:r>
          </a:p>
        </p:txBody>
      </p:sp>
      <p:sp>
        <p:nvSpPr>
          <p:cNvPr id="3" name="Content Placeholder 2"/>
          <p:cNvSpPr>
            <a:spLocks noGrp="1"/>
          </p:cNvSpPr>
          <p:nvPr>
            <p:ph idx="1"/>
          </p:nvPr>
        </p:nvSpPr>
        <p:spPr>
          <a:xfrm>
            <a:off x="108894" y="2026540"/>
            <a:ext cx="10756713" cy="4494727"/>
          </a:xfrm>
        </p:spPr>
        <p:txBody>
          <a:bodyPr>
            <a:normAutofit lnSpcReduction="10000"/>
          </a:bodyPr>
          <a:lstStyle/>
          <a:p>
            <a:pPr lvl="1">
              <a:lnSpc>
                <a:spcPct val="100000"/>
              </a:lnSpc>
            </a:pPr>
            <a:r>
              <a:rPr lang="en-US" sz="2800" dirty="0">
                <a:effectLst>
                  <a:outerShdw blurRad="38100" dist="38100" dir="2700000" algn="tl">
                    <a:srgbClr val="000000">
                      <a:alpha val="43137"/>
                    </a:srgbClr>
                  </a:outerShdw>
                </a:effectLst>
                <a:cs typeface="Times New Roman" panose="02020603050405020304" pitchFamily="18" charset="0"/>
              </a:rPr>
              <a:t>Under TFPA, USFS can partner using any of available authorities where a tribal government is an allowable cooperator.</a:t>
            </a:r>
          </a:p>
          <a:p>
            <a:pPr lvl="1">
              <a:lnSpc>
                <a:spcPct val="100000"/>
              </a:lnSpc>
            </a:pPr>
            <a:r>
              <a:rPr lang="en-US" sz="2800" dirty="0">
                <a:effectLst>
                  <a:outerShdw blurRad="38100" dist="38100" dir="2700000" algn="tl">
                    <a:srgbClr val="000000">
                      <a:alpha val="43137"/>
                    </a:srgbClr>
                  </a:outerShdw>
                </a:effectLst>
                <a:cs typeface="Times New Roman" panose="02020603050405020304" pitchFamily="18" charset="0"/>
              </a:rPr>
              <a:t>Most agreements last for 5 years with some authorities allowing for extended periods of performance.</a:t>
            </a:r>
          </a:p>
          <a:p>
            <a:pPr lvl="1">
              <a:lnSpc>
                <a:spcPct val="100000"/>
              </a:lnSpc>
            </a:pPr>
            <a:r>
              <a:rPr lang="en-US" sz="2800" dirty="0">
                <a:effectLst>
                  <a:outerShdw blurRad="38100" dist="38100" dir="2700000" algn="tl">
                    <a:srgbClr val="000000">
                      <a:alpha val="43137"/>
                    </a:srgbClr>
                  </a:outerShdw>
                </a:effectLst>
                <a:cs typeface="Times New Roman" panose="02020603050405020304" pitchFamily="18" charset="0"/>
              </a:rPr>
              <a:t>There must be funding available for the anticipated project and the cooperator must meet cost-sharing requirements as specified in the authorizing statute and/or agency policy.</a:t>
            </a:r>
          </a:p>
          <a:p>
            <a:pPr lvl="1">
              <a:lnSpc>
                <a:spcPct val="100000"/>
              </a:lnSpc>
            </a:pPr>
            <a:r>
              <a:rPr lang="en-US" sz="2800" dirty="0">
                <a:effectLst>
                  <a:outerShdw blurRad="38100" dist="38100" dir="2700000" algn="tl">
                    <a:srgbClr val="000000">
                      <a:alpha val="43137"/>
                    </a:srgbClr>
                  </a:outerShdw>
                </a:effectLst>
                <a:cs typeface="Times New Roman" panose="02020603050405020304" pitchFamily="18" charset="0"/>
              </a:rPr>
              <a:t>Costs associated with carrying out the project must be reasonable, allowable and allocable. </a:t>
            </a:r>
            <a:endParaRPr lang="en-US" sz="2800" dirty="0">
              <a:effectLst>
                <a:outerShdw blurRad="38100" dist="38100" dir="2700000" algn="tl">
                  <a:srgbClr val="000000">
                    <a:alpha val="43137"/>
                  </a:srgbClr>
                </a:outerShdw>
              </a:effectLst>
            </a:endParaRPr>
          </a:p>
          <a:p>
            <a:pPr lvl="1"/>
            <a:endParaRPr lang="en-US" sz="2800" dirty="0"/>
          </a:p>
        </p:txBody>
      </p:sp>
      <p:sp>
        <p:nvSpPr>
          <p:cNvPr id="4" name="Slide Number Placeholder 3">
            <a:extLst>
              <a:ext uri="{FF2B5EF4-FFF2-40B4-BE49-F238E27FC236}">
                <a16:creationId xmlns:a16="http://schemas.microsoft.com/office/drawing/2014/main" id="{5119B59E-DFD9-40DE-AF20-76BF702831F9}"/>
              </a:ext>
            </a:extLst>
          </p:cNvPr>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1119001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Agreement Considerations, contd.:</a:t>
            </a:r>
          </a:p>
        </p:txBody>
      </p:sp>
      <p:sp>
        <p:nvSpPr>
          <p:cNvPr id="3" name="Content Placeholder 2"/>
          <p:cNvSpPr>
            <a:spLocks noGrp="1"/>
          </p:cNvSpPr>
          <p:nvPr>
            <p:ph idx="1"/>
          </p:nvPr>
        </p:nvSpPr>
        <p:spPr>
          <a:xfrm>
            <a:off x="511509" y="2096878"/>
            <a:ext cx="10222609" cy="4494727"/>
          </a:xfrm>
        </p:spPr>
        <p:txBody>
          <a:bodyPr>
            <a:normAutofit/>
          </a:bodyPr>
          <a:lstStyle/>
          <a:p>
            <a:pPr marL="457200" indent="-288925">
              <a:lnSpc>
                <a:spcPct val="80000"/>
              </a:lnSpc>
              <a:buSzPct val="105000"/>
            </a:pPr>
            <a:r>
              <a:rPr lang="en-US" sz="2800" dirty="0">
                <a:effectLst>
                  <a:outerShdw blurRad="38100" dist="38100" dir="2700000" algn="tl">
                    <a:srgbClr val="000000">
                      <a:alpha val="43137"/>
                    </a:srgbClr>
                  </a:outerShdw>
                </a:effectLst>
                <a:cs typeface="Times New Roman" panose="02020603050405020304" pitchFamily="18" charset="0"/>
              </a:rPr>
              <a:t>Avoid </a:t>
            </a:r>
            <a:r>
              <a:rPr lang="en-US" sz="2800" b="1" dirty="0">
                <a:solidFill>
                  <a:schemeClr val="accent4"/>
                </a:solidFill>
                <a:effectLst>
                  <a:outerShdw blurRad="38100" dist="38100" dir="2700000" algn="tl">
                    <a:srgbClr val="000000">
                      <a:alpha val="43137"/>
                    </a:srgbClr>
                  </a:outerShdw>
                </a:effectLst>
                <a:cs typeface="Times New Roman" panose="02020603050405020304" pitchFamily="18" charset="0"/>
              </a:rPr>
              <a:t>conflict of interest </a:t>
            </a:r>
            <a:r>
              <a:rPr lang="en-US" sz="2800" dirty="0">
                <a:effectLst>
                  <a:outerShdw blurRad="38100" dist="38100" dir="2700000" algn="tl">
                    <a:srgbClr val="000000">
                      <a:alpha val="43137"/>
                    </a:srgbClr>
                  </a:outerShdw>
                </a:effectLst>
                <a:cs typeface="Times New Roman" panose="02020603050405020304" pitchFamily="18" charset="0"/>
              </a:rPr>
              <a:t>or the appearance of conflict.</a:t>
            </a:r>
          </a:p>
          <a:p>
            <a:pPr marL="457200" indent="-288925">
              <a:lnSpc>
                <a:spcPct val="80000"/>
              </a:lnSpc>
              <a:buSzPct val="105000"/>
            </a:pPr>
            <a:r>
              <a:rPr lang="en-US" sz="2800" dirty="0">
                <a:effectLst>
                  <a:outerShdw blurRad="38100" dist="38100" dir="2700000" algn="tl">
                    <a:srgbClr val="000000">
                      <a:alpha val="43137"/>
                    </a:srgbClr>
                  </a:outerShdw>
                </a:effectLst>
                <a:cs typeface="Times New Roman" panose="02020603050405020304" pitchFamily="18" charset="0"/>
              </a:rPr>
              <a:t>Product or company </a:t>
            </a:r>
            <a:r>
              <a:rPr lang="en-US" sz="2800" b="1" dirty="0">
                <a:solidFill>
                  <a:schemeClr val="accent4"/>
                </a:solidFill>
                <a:effectLst>
                  <a:outerShdw blurRad="38100" dist="38100" dir="2700000" algn="tl">
                    <a:srgbClr val="000000">
                      <a:alpha val="43137"/>
                    </a:srgbClr>
                  </a:outerShdw>
                </a:effectLst>
                <a:cs typeface="Times New Roman" panose="02020603050405020304" pitchFamily="18" charset="0"/>
              </a:rPr>
              <a:t>endorsement </a:t>
            </a:r>
            <a:r>
              <a:rPr lang="en-US" sz="2800" dirty="0">
                <a:effectLst>
                  <a:outerShdw blurRad="38100" dist="38100" dir="2700000" algn="tl">
                    <a:srgbClr val="000000">
                      <a:alpha val="43137"/>
                    </a:srgbClr>
                  </a:outerShdw>
                </a:effectLst>
                <a:cs typeface="Times New Roman" panose="02020603050405020304" pitchFamily="18" charset="0"/>
              </a:rPr>
              <a:t>is not authorized.</a:t>
            </a:r>
          </a:p>
          <a:p>
            <a:pPr marL="457200" indent="-288925">
              <a:lnSpc>
                <a:spcPct val="80000"/>
              </a:lnSpc>
              <a:buSzPct val="105000"/>
            </a:pPr>
            <a:r>
              <a:rPr lang="en-US" sz="2800" dirty="0">
                <a:effectLst>
                  <a:outerShdw blurRad="38100" dist="38100" dir="2700000" algn="tl">
                    <a:srgbClr val="000000">
                      <a:alpha val="43137"/>
                    </a:srgbClr>
                  </a:outerShdw>
                </a:effectLst>
                <a:cs typeface="Times New Roman" panose="02020603050405020304" pitchFamily="18" charset="0"/>
              </a:rPr>
              <a:t>If the USFS does not have the </a:t>
            </a:r>
            <a:r>
              <a:rPr lang="en-US" sz="2800" b="1" dirty="0">
                <a:solidFill>
                  <a:schemeClr val="accent4"/>
                </a:solidFill>
                <a:effectLst>
                  <a:outerShdw blurRad="38100" dist="38100" dir="2700000" algn="tl">
                    <a:srgbClr val="000000">
                      <a:alpha val="43137"/>
                    </a:srgbClr>
                  </a:outerShdw>
                </a:effectLst>
                <a:cs typeface="Times New Roman" panose="02020603050405020304" pitchFamily="18" charset="0"/>
              </a:rPr>
              <a:t>statutory authority </a:t>
            </a:r>
            <a:r>
              <a:rPr lang="en-US" sz="2800" dirty="0">
                <a:effectLst>
                  <a:outerShdw blurRad="38100" dist="38100" dir="2700000" algn="tl">
                    <a:srgbClr val="000000">
                      <a:alpha val="43137"/>
                    </a:srgbClr>
                  </a:outerShdw>
                </a:effectLst>
                <a:cs typeface="Times New Roman" panose="02020603050405020304" pitchFamily="18" charset="0"/>
              </a:rPr>
              <a:t>to perform work, it can’t be done through another party. </a:t>
            </a:r>
          </a:p>
          <a:p>
            <a:pPr marL="457200" indent="-288925">
              <a:lnSpc>
                <a:spcPct val="80000"/>
              </a:lnSpc>
              <a:buSzPct val="105000"/>
            </a:pPr>
            <a:r>
              <a:rPr lang="en-US" sz="2800" dirty="0">
                <a:effectLst>
                  <a:outerShdw blurRad="38100" dist="38100" dir="2700000" algn="tl">
                    <a:srgbClr val="000000">
                      <a:alpha val="43137"/>
                    </a:srgbClr>
                  </a:outerShdw>
                </a:effectLst>
                <a:cs typeface="Times New Roman" panose="02020603050405020304" pitchFamily="18" charset="0"/>
              </a:rPr>
              <a:t>Does the project meet the USFS area’s </a:t>
            </a:r>
            <a:r>
              <a:rPr lang="en-US" sz="2800" b="1" dirty="0">
                <a:solidFill>
                  <a:schemeClr val="accent4"/>
                </a:solidFill>
                <a:effectLst>
                  <a:outerShdw blurRad="38100" dist="38100" dir="2700000" algn="tl">
                    <a:srgbClr val="000000">
                      <a:alpha val="43137"/>
                    </a:srgbClr>
                  </a:outerShdw>
                </a:effectLst>
                <a:cs typeface="Times New Roman" panose="02020603050405020304" pitchFamily="18" charset="0"/>
              </a:rPr>
              <a:t>mission</a:t>
            </a:r>
            <a:r>
              <a:rPr lang="en-US" sz="2800" dirty="0">
                <a:effectLst>
                  <a:outerShdw blurRad="38100" dist="38100" dir="2700000" algn="tl">
                    <a:srgbClr val="000000">
                      <a:alpha val="43137"/>
                    </a:srgbClr>
                  </a:outerShdw>
                </a:effectLst>
                <a:cs typeface="Times New Roman" panose="02020603050405020304" pitchFamily="18" charset="0"/>
              </a:rPr>
              <a:t> along with the cooperator’s mission? </a:t>
            </a:r>
          </a:p>
          <a:p>
            <a:pPr marL="457200" indent="-288925">
              <a:lnSpc>
                <a:spcPct val="80000"/>
              </a:lnSpc>
              <a:buSzPct val="105000"/>
            </a:pPr>
            <a:r>
              <a:rPr lang="en-US" sz="2800" dirty="0">
                <a:effectLst>
                  <a:outerShdw blurRad="38100" dist="38100" dir="2700000" algn="tl">
                    <a:srgbClr val="000000">
                      <a:alpha val="43137"/>
                    </a:srgbClr>
                  </a:outerShdw>
                </a:effectLst>
                <a:cs typeface="Times New Roman" panose="02020603050405020304" pitchFamily="18" charset="0"/>
              </a:rPr>
              <a:t>Does the cooperator have the capacity needed to </a:t>
            </a:r>
            <a:r>
              <a:rPr lang="en-US" sz="2800" b="1" dirty="0">
                <a:solidFill>
                  <a:schemeClr val="accent4"/>
                </a:solidFill>
                <a:effectLst>
                  <a:outerShdw blurRad="38100" dist="38100" dir="2700000" algn="tl">
                    <a:srgbClr val="000000">
                      <a:alpha val="43137"/>
                    </a:srgbClr>
                  </a:outerShdw>
                </a:effectLst>
                <a:cs typeface="Times New Roman" panose="02020603050405020304" pitchFamily="18" charset="0"/>
              </a:rPr>
              <a:t>perform</a:t>
            </a:r>
            <a:r>
              <a:rPr lang="en-US" sz="2800" dirty="0">
                <a:effectLst>
                  <a:outerShdw blurRad="38100" dist="38100" dir="2700000" algn="tl">
                    <a:srgbClr val="000000">
                      <a:alpha val="43137"/>
                    </a:srgbClr>
                  </a:outerShdw>
                </a:effectLst>
                <a:cs typeface="Times New Roman" panose="02020603050405020304" pitchFamily="18" charset="0"/>
              </a:rPr>
              <a:t> their portion of the agreement, including any </a:t>
            </a:r>
            <a:r>
              <a:rPr lang="en-US" sz="2800" b="1" dirty="0">
                <a:solidFill>
                  <a:schemeClr val="accent4"/>
                </a:solidFill>
                <a:effectLst>
                  <a:outerShdw blurRad="38100" dist="38100" dir="2700000" algn="tl">
                    <a:srgbClr val="000000">
                      <a:alpha val="43137"/>
                    </a:srgbClr>
                  </a:outerShdw>
                </a:effectLst>
                <a:cs typeface="Times New Roman" panose="02020603050405020304" pitchFamily="18" charset="0"/>
              </a:rPr>
              <a:t>cost sharing </a:t>
            </a:r>
            <a:r>
              <a:rPr lang="en-US" sz="2800" dirty="0">
                <a:effectLst>
                  <a:outerShdw blurRad="38100" dist="38100" dir="2700000" algn="tl">
                    <a:srgbClr val="000000">
                      <a:alpha val="43137"/>
                    </a:srgbClr>
                  </a:outerShdw>
                </a:effectLst>
                <a:cs typeface="Times New Roman" panose="02020603050405020304" pitchFamily="18" charset="0"/>
              </a:rPr>
              <a:t>if required?</a:t>
            </a:r>
          </a:p>
          <a:p>
            <a:pPr marL="457200" indent="-288925">
              <a:lnSpc>
                <a:spcPct val="80000"/>
              </a:lnSpc>
              <a:buSzPct val="105000"/>
            </a:pPr>
            <a:r>
              <a:rPr lang="en-US" sz="2800" dirty="0">
                <a:effectLst>
                  <a:outerShdw blurRad="38100" dist="38100" dir="2700000" algn="tl">
                    <a:srgbClr val="000000">
                      <a:alpha val="43137"/>
                    </a:srgbClr>
                  </a:outerShdw>
                </a:effectLst>
                <a:cs typeface="Times New Roman" panose="02020603050405020304" pitchFamily="18" charset="0"/>
              </a:rPr>
              <a:t>Can the project be accomplished in a </a:t>
            </a:r>
            <a:r>
              <a:rPr lang="en-US" sz="2800" b="1" dirty="0">
                <a:solidFill>
                  <a:schemeClr val="accent4"/>
                </a:solidFill>
                <a:effectLst>
                  <a:outerShdw blurRad="38100" dist="38100" dir="2700000" algn="tl">
                    <a:srgbClr val="000000">
                      <a:alpha val="43137"/>
                    </a:srgbClr>
                  </a:outerShdw>
                </a:effectLst>
                <a:cs typeface="Times New Roman" panose="02020603050405020304" pitchFamily="18" charset="0"/>
              </a:rPr>
              <a:t>timely </a:t>
            </a:r>
            <a:r>
              <a:rPr lang="en-US" sz="2800" dirty="0">
                <a:effectLst>
                  <a:outerShdw blurRad="38100" dist="38100" dir="2700000" algn="tl">
                    <a:srgbClr val="000000">
                      <a:alpha val="43137"/>
                    </a:srgbClr>
                  </a:outerShdw>
                </a:effectLst>
                <a:cs typeface="Times New Roman" panose="02020603050405020304" pitchFamily="18" charset="0"/>
              </a:rPr>
              <a:t>manner?</a:t>
            </a:r>
          </a:p>
          <a:p>
            <a:pPr marL="457200" lvl="1" indent="0">
              <a:lnSpc>
                <a:spcPct val="100000"/>
              </a:lnSpc>
              <a:buNone/>
            </a:pPr>
            <a:endParaRPr lang="en-US" dirty="0"/>
          </a:p>
        </p:txBody>
      </p:sp>
      <p:sp>
        <p:nvSpPr>
          <p:cNvPr id="4" name="Slide Number Placeholder 3">
            <a:extLst>
              <a:ext uri="{FF2B5EF4-FFF2-40B4-BE49-F238E27FC236}">
                <a16:creationId xmlns:a16="http://schemas.microsoft.com/office/drawing/2014/main" id="{BDB35B37-6ECF-49B6-8B7B-216C2208BAE5}"/>
              </a:ext>
            </a:extLst>
          </p:cNvPr>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1119674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Agreement Type to Use?</a:t>
            </a:r>
          </a:p>
        </p:txBody>
      </p:sp>
      <p:sp>
        <p:nvSpPr>
          <p:cNvPr id="3" name="Content Placeholder 2"/>
          <p:cNvSpPr>
            <a:spLocks noGrp="1"/>
          </p:cNvSpPr>
          <p:nvPr>
            <p:ph idx="1"/>
          </p:nvPr>
        </p:nvSpPr>
        <p:spPr>
          <a:xfrm>
            <a:off x="326360" y="2174641"/>
            <a:ext cx="11511679" cy="4321504"/>
          </a:xfrm>
        </p:spPr>
        <p:txBody>
          <a:bodyPr>
            <a:normAutofit fontScale="92500" lnSpcReduction="20000"/>
          </a:bodyPr>
          <a:lstStyle/>
          <a:p>
            <a:pPr>
              <a:buClrTx/>
              <a:buSzPct val="105000"/>
            </a:pPr>
            <a:r>
              <a:rPr lang="en-US" sz="3200" b="1" dirty="0">
                <a:effectLst>
                  <a:outerShdw blurRad="38100" dist="38100" dir="2700000" algn="tl">
                    <a:srgbClr val="000000">
                      <a:alpha val="43137"/>
                    </a:srgbClr>
                  </a:outerShdw>
                </a:effectLst>
                <a:cs typeface="Times New Roman" panose="02020603050405020304" pitchFamily="18" charset="0"/>
              </a:rPr>
              <a:t>Federal Financial Assistance: </a:t>
            </a:r>
            <a:r>
              <a:rPr lang="en-US" sz="3200" dirty="0">
                <a:effectLst>
                  <a:outerShdw blurRad="38100" dist="38100" dir="2700000" algn="tl">
                    <a:srgbClr val="000000">
                      <a:alpha val="43137"/>
                    </a:srgbClr>
                  </a:outerShdw>
                </a:effectLst>
                <a:cs typeface="Times New Roman" panose="02020603050405020304" pitchFamily="18" charset="0"/>
              </a:rPr>
              <a:t> Used to transfer money, property, services or anything of value to a recipient in order to accomplish a </a:t>
            </a:r>
            <a:r>
              <a:rPr lang="en-US" sz="3200" u="sng" dirty="0">
                <a:effectLst>
                  <a:outerShdw blurRad="38100" dist="38100" dir="2700000" algn="tl">
                    <a:srgbClr val="000000">
                      <a:alpha val="43137"/>
                    </a:srgbClr>
                  </a:outerShdw>
                </a:effectLst>
                <a:cs typeface="Times New Roman" panose="02020603050405020304" pitchFamily="18" charset="0"/>
              </a:rPr>
              <a:t>public purpose</a:t>
            </a:r>
            <a:r>
              <a:rPr lang="en-US" sz="3200" dirty="0">
                <a:effectLst>
                  <a:outerShdw blurRad="38100" dist="38100" dir="2700000" algn="tl">
                    <a:srgbClr val="000000">
                      <a:alpha val="43137"/>
                    </a:srgbClr>
                  </a:outerShdw>
                </a:effectLst>
                <a:cs typeface="Times New Roman" panose="02020603050405020304" pitchFamily="18" charset="0"/>
              </a:rPr>
              <a:t> of support or stimulation which is authorized by Federal statute. </a:t>
            </a:r>
          </a:p>
          <a:p>
            <a:pPr>
              <a:buClrTx/>
              <a:buSzPct val="105000"/>
            </a:pPr>
            <a:r>
              <a:rPr lang="en-US" sz="3200" b="1" dirty="0">
                <a:effectLst>
                  <a:outerShdw blurRad="38100" dist="38100" dir="2700000" algn="tl">
                    <a:srgbClr val="000000">
                      <a:alpha val="43137"/>
                    </a:srgbClr>
                  </a:outerShdw>
                </a:effectLst>
                <a:cs typeface="Times New Roman" panose="02020603050405020304" pitchFamily="18" charset="0"/>
              </a:rPr>
              <a:t>Partnership Agreements:  </a:t>
            </a:r>
            <a:r>
              <a:rPr lang="en-US" sz="3200" dirty="0">
                <a:effectLst>
                  <a:outerShdw blurRad="38100" dist="38100" dir="2700000" algn="tl">
                    <a:srgbClr val="000000">
                      <a:alpha val="43137"/>
                    </a:srgbClr>
                  </a:outerShdw>
                </a:effectLst>
                <a:cs typeface="Times New Roman" panose="02020603050405020304" pitchFamily="18" charset="0"/>
              </a:rPr>
              <a:t>Used to document a cooperative exchange of resources and funding with a non-federal party to accomplish projects that are of </a:t>
            </a:r>
            <a:r>
              <a:rPr lang="en-US" sz="3200" u="sng" dirty="0">
                <a:effectLst>
                  <a:outerShdw blurRad="38100" dist="38100" dir="2700000" algn="tl">
                    <a:srgbClr val="000000">
                      <a:alpha val="43137"/>
                    </a:srgbClr>
                  </a:outerShdw>
                </a:effectLst>
                <a:cs typeface="Times New Roman" panose="02020603050405020304" pitchFamily="18" charset="0"/>
              </a:rPr>
              <a:t>mutual interest and benefit</a:t>
            </a:r>
            <a:r>
              <a:rPr lang="en-US" sz="3200" dirty="0">
                <a:effectLst>
                  <a:outerShdw blurRad="38100" dist="38100" dir="2700000" algn="tl">
                    <a:srgbClr val="000000">
                      <a:alpha val="43137"/>
                    </a:srgbClr>
                  </a:outerShdw>
                </a:effectLst>
                <a:cs typeface="Times New Roman" panose="02020603050405020304" pitchFamily="18" charset="0"/>
              </a:rPr>
              <a:t>.  </a:t>
            </a:r>
            <a:endParaRPr lang="en-US" sz="3200" b="1" dirty="0">
              <a:effectLst>
                <a:outerShdw blurRad="38100" dist="38100" dir="2700000" algn="tl">
                  <a:srgbClr val="000000">
                    <a:alpha val="43137"/>
                  </a:srgbClr>
                </a:outerShdw>
              </a:effectLst>
              <a:cs typeface="Times New Roman" panose="02020603050405020304" pitchFamily="18" charset="0"/>
            </a:endParaRPr>
          </a:p>
          <a:p>
            <a:pPr>
              <a:buClrTx/>
              <a:buSzPct val="105000"/>
            </a:pPr>
            <a:r>
              <a:rPr lang="en-US" sz="3200" b="1" dirty="0">
                <a:effectLst>
                  <a:outerShdw blurRad="38100" dist="38100" dir="2700000" algn="tl">
                    <a:srgbClr val="000000">
                      <a:alpha val="43137"/>
                    </a:srgbClr>
                  </a:outerShdw>
                </a:effectLst>
                <a:cs typeface="Times New Roman" panose="02020603050405020304" pitchFamily="18" charset="0"/>
              </a:rPr>
              <a:t>Specialized Agreements:  </a:t>
            </a:r>
            <a:r>
              <a:rPr lang="en-US" sz="3200" dirty="0">
                <a:effectLst>
                  <a:outerShdw blurRad="38100" dist="38100" dir="2700000" algn="tl">
                    <a:srgbClr val="000000">
                      <a:alpha val="43137"/>
                    </a:srgbClr>
                  </a:outerShdw>
                </a:effectLst>
                <a:cs typeface="Times New Roman" panose="02020603050405020304" pitchFamily="18" charset="0"/>
              </a:rPr>
              <a:t>Used to document cooperation and funding between the USFS and other specific parties for: Cooperative Law Enforcement, Cooperative Road, and Cooperative Fire Agreements.  </a:t>
            </a:r>
            <a:endParaRPr lang="en-US" sz="3200" dirty="0">
              <a:solidFill>
                <a:srgbClr val="006600"/>
              </a:solidFill>
              <a:effectLst>
                <a:outerShdw blurRad="38100" dist="38100" dir="2700000" algn="tl">
                  <a:srgbClr val="000000">
                    <a:alpha val="43137"/>
                  </a:srgbClr>
                </a:outerShdw>
              </a:effectLst>
              <a:cs typeface="Times New Roman" panose="02020603050405020304" pitchFamily="18" charset="0"/>
            </a:endParaRPr>
          </a:p>
        </p:txBody>
      </p:sp>
      <p:sp>
        <p:nvSpPr>
          <p:cNvPr id="4" name="Slide Number Placeholder 3">
            <a:extLst>
              <a:ext uri="{FF2B5EF4-FFF2-40B4-BE49-F238E27FC236}">
                <a16:creationId xmlns:a16="http://schemas.microsoft.com/office/drawing/2014/main" id="{EBB54F13-EA3E-450B-8073-E3C882903C7D}"/>
              </a:ext>
            </a:extLst>
          </p:cNvPr>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2254885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Agreement Type to Use, contd.?</a:t>
            </a:r>
          </a:p>
        </p:txBody>
      </p:sp>
      <p:sp>
        <p:nvSpPr>
          <p:cNvPr id="3" name="Content Placeholder 2"/>
          <p:cNvSpPr>
            <a:spLocks noGrp="1"/>
          </p:cNvSpPr>
          <p:nvPr>
            <p:ph idx="1"/>
          </p:nvPr>
        </p:nvSpPr>
        <p:spPr>
          <a:xfrm>
            <a:off x="534572" y="2041452"/>
            <a:ext cx="10550770" cy="3599316"/>
          </a:xfrm>
        </p:spPr>
        <p:txBody>
          <a:bodyPr>
            <a:noAutofit/>
          </a:bodyPr>
          <a:lstStyle/>
          <a:p>
            <a:pPr>
              <a:buClrTx/>
              <a:buSzPct val="105000"/>
            </a:pPr>
            <a:r>
              <a:rPr lang="en-US" sz="2600" b="1" dirty="0">
                <a:effectLst>
                  <a:outerShdw blurRad="38100" dist="38100" dir="2700000" algn="tl">
                    <a:srgbClr val="000000">
                      <a:alpha val="43137"/>
                    </a:srgbClr>
                  </a:outerShdw>
                </a:effectLst>
                <a:cs typeface="Times New Roman" panose="02020603050405020304" pitchFamily="18" charset="0"/>
              </a:rPr>
              <a:t>Collection Agreements:</a:t>
            </a:r>
            <a:r>
              <a:rPr lang="en-US" sz="2600" b="1" dirty="0">
                <a:solidFill>
                  <a:srgbClr val="006600"/>
                </a:solidFill>
                <a:effectLst>
                  <a:outerShdw blurRad="38100" dist="38100" dir="2700000" algn="tl">
                    <a:srgbClr val="000000">
                      <a:alpha val="43137"/>
                    </a:srgbClr>
                  </a:outerShdw>
                </a:effectLst>
                <a:cs typeface="Times New Roman" panose="02020603050405020304" pitchFamily="18" charset="0"/>
              </a:rPr>
              <a:t>  </a:t>
            </a:r>
            <a:r>
              <a:rPr lang="en-US" sz="2600" dirty="0">
                <a:effectLst>
                  <a:outerShdw blurRad="38100" dist="38100" dir="2700000" algn="tl">
                    <a:srgbClr val="000000">
                      <a:alpha val="43137"/>
                    </a:srgbClr>
                  </a:outerShdw>
                </a:effectLst>
                <a:cs typeface="Times New Roman" panose="02020603050405020304" pitchFamily="18" charset="0"/>
              </a:rPr>
              <a:t>Used for the acceptance of money by the USFS from a non-Federal party to carry out a purpose authorized by law. </a:t>
            </a:r>
          </a:p>
          <a:p>
            <a:pPr>
              <a:buClrTx/>
              <a:buSzPct val="105000"/>
            </a:pPr>
            <a:r>
              <a:rPr lang="en-US" sz="2600" b="1" dirty="0">
                <a:effectLst>
                  <a:outerShdw blurRad="38100" dist="38100" dir="2700000" algn="tl">
                    <a:srgbClr val="000000">
                      <a:alpha val="43137"/>
                    </a:srgbClr>
                  </a:outerShdw>
                </a:effectLst>
                <a:cs typeface="Times New Roman" panose="02020603050405020304" pitchFamily="18" charset="0"/>
              </a:rPr>
              <a:t>Interagency Agreements:  </a:t>
            </a:r>
            <a:r>
              <a:rPr lang="en-US" sz="2600" dirty="0">
                <a:effectLst>
                  <a:outerShdw blurRad="38100" dist="38100" dir="2700000" algn="tl">
                    <a:srgbClr val="000000">
                      <a:alpha val="43137"/>
                    </a:srgbClr>
                  </a:outerShdw>
                </a:effectLst>
                <a:cs typeface="Times New Roman" panose="02020603050405020304" pitchFamily="18" charset="0"/>
              </a:rPr>
              <a:t>Used when one Federal agency is in a position to provide materials, supplies, equipment, work, or services of any kind that another agency needs to accomplish its mission. </a:t>
            </a:r>
            <a:endParaRPr lang="en-US" sz="2600" b="1" dirty="0">
              <a:effectLst>
                <a:outerShdw blurRad="38100" dist="38100" dir="2700000" algn="tl">
                  <a:srgbClr val="000000">
                    <a:alpha val="43137"/>
                  </a:srgbClr>
                </a:outerShdw>
              </a:effectLst>
              <a:cs typeface="Times New Roman" panose="02020603050405020304" pitchFamily="18" charset="0"/>
            </a:endParaRPr>
          </a:p>
          <a:p>
            <a:pPr>
              <a:buClrTx/>
              <a:buSzPct val="105000"/>
            </a:pPr>
            <a:r>
              <a:rPr lang="en-US" sz="2600" b="1" dirty="0">
                <a:effectLst>
                  <a:outerShdw blurRad="38100" dist="38100" dir="2700000" algn="tl">
                    <a:srgbClr val="000000">
                      <a:alpha val="43137"/>
                    </a:srgbClr>
                  </a:outerShdw>
                </a:effectLst>
                <a:cs typeface="Times New Roman" panose="02020603050405020304" pitchFamily="18" charset="0"/>
              </a:rPr>
              <a:t>Memoranda of Understanding:</a:t>
            </a:r>
            <a:r>
              <a:rPr lang="en-US" sz="2600" b="1" dirty="0">
                <a:solidFill>
                  <a:srgbClr val="006600"/>
                </a:solidFill>
                <a:effectLst>
                  <a:outerShdw blurRad="38100" dist="38100" dir="2700000" algn="tl">
                    <a:srgbClr val="000000">
                      <a:alpha val="43137"/>
                    </a:srgbClr>
                  </a:outerShdw>
                </a:effectLst>
                <a:cs typeface="Times New Roman" panose="02020603050405020304" pitchFamily="18" charset="0"/>
              </a:rPr>
              <a:t>  </a:t>
            </a:r>
            <a:r>
              <a:rPr lang="en-US" sz="2600" dirty="0">
                <a:effectLst>
                  <a:outerShdw blurRad="38100" dist="38100" dir="2700000" algn="tl">
                    <a:srgbClr val="000000">
                      <a:alpha val="43137"/>
                    </a:srgbClr>
                  </a:outerShdw>
                </a:effectLst>
                <a:cs typeface="Times New Roman" panose="02020603050405020304" pitchFamily="18" charset="0"/>
              </a:rPr>
              <a:t>Used to document a framework for cooperation between the USFS and other parties for carrying out their separate activities in a coordinated and mutually beneficial manner where nothing of value transfers between parties.</a:t>
            </a:r>
          </a:p>
        </p:txBody>
      </p:sp>
      <p:sp>
        <p:nvSpPr>
          <p:cNvPr id="4" name="Slide Number Placeholder 3">
            <a:extLst>
              <a:ext uri="{FF2B5EF4-FFF2-40B4-BE49-F238E27FC236}">
                <a16:creationId xmlns:a16="http://schemas.microsoft.com/office/drawing/2014/main" id="{CCC7D24F-EEDB-4847-BF7F-3024FF7200D2}"/>
              </a:ext>
            </a:extLst>
          </p:cNvPr>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7799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Stewardship Agreements and TFPA</a:t>
            </a:r>
          </a:p>
        </p:txBody>
      </p:sp>
      <p:sp>
        <p:nvSpPr>
          <p:cNvPr id="3" name="Content Placeholder 2"/>
          <p:cNvSpPr>
            <a:spLocks noGrp="1"/>
          </p:cNvSpPr>
          <p:nvPr>
            <p:ph idx="1"/>
          </p:nvPr>
        </p:nvSpPr>
        <p:spPr>
          <a:xfrm>
            <a:off x="680320" y="2125857"/>
            <a:ext cx="10278412" cy="3599316"/>
          </a:xfrm>
        </p:spPr>
        <p:txBody>
          <a:bodyPr>
            <a:noAutofit/>
          </a:bodyPr>
          <a:lstStyle/>
          <a:p>
            <a:pPr>
              <a:buClrTx/>
              <a:buSzPct val="105000"/>
            </a:pPr>
            <a:r>
              <a:rPr lang="en-US" sz="2800" dirty="0">
                <a:effectLst>
                  <a:outerShdw blurRad="38100" dist="38100" dir="2700000" algn="tl">
                    <a:srgbClr val="000000">
                      <a:alpha val="43137"/>
                    </a:srgbClr>
                  </a:outerShdw>
                </a:effectLst>
                <a:cs typeface="Times New Roman" panose="02020603050405020304" pitchFamily="18" charset="0"/>
              </a:rPr>
              <a:t>The Stewardship End Results Contracting authority allows the USFS to enter into agreements with non-federal parties to meet restoration objectives that are of mutual interest and mutual benefit to both parties.</a:t>
            </a:r>
          </a:p>
          <a:p>
            <a:pPr>
              <a:buClrTx/>
              <a:buSzPct val="105000"/>
            </a:pPr>
            <a:r>
              <a:rPr lang="en-US" sz="2800" dirty="0">
                <a:effectLst>
                  <a:outerShdw blurRad="38100" dist="38100" dir="2700000" algn="tl">
                    <a:srgbClr val="000000">
                      <a:alpha val="43137"/>
                    </a:srgbClr>
                  </a:outerShdw>
                </a:effectLst>
                <a:cs typeface="Times New Roman" panose="02020603050405020304" pitchFamily="18" charset="0"/>
              </a:rPr>
              <a:t>The USFS may apply the value of timber or other forest products as an offset against cost of services performed.</a:t>
            </a:r>
          </a:p>
          <a:p>
            <a:pPr>
              <a:buClrTx/>
              <a:buSzPct val="105000"/>
            </a:pPr>
            <a:r>
              <a:rPr lang="en-US" sz="2800" dirty="0">
                <a:effectLst>
                  <a:outerShdw blurRad="38100" dist="38100" dir="2700000" algn="tl">
                    <a:srgbClr val="000000">
                      <a:alpha val="43137"/>
                    </a:srgbClr>
                  </a:outerShdw>
                </a:effectLst>
                <a:cs typeface="Times New Roman" panose="02020603050405020304" pitchFamily="18" charset="0"/>
              </a:rPr>
              <a:t>Projects primarily focus on meeting restoration objectives on National Forest System (NFS) land, but in some cases, work can take place off NFS where specific requirements are met. </a:t>
            </a:r>
          </a:p>
        </p:txBody>
      </p:sp>
      <p:sp>
        <p:nvSpPr>
          <p:cNvPr id="4" name="Slide Number Placeholder 3">
            <a:extLst>
              <a:ext uri="{FF2B5EF4-FFF2-40B4-BE49-F238E27FC236}">
                <a16:creationId xmlns:a16="http://schemas.microsoft.com/office/drawing/2014/main" id="{71251BE0-7E1A-4B6B-B097-CA7D1DE788B7}"/>
              </a:ext>
            </a:extLst>
          </p:cNvPr>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1165925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Agreements</a:t>
            </a:r>
          </a:p>
        </p:txBody>
      </p:sp>
      <p:sp>
        <p:nvSpPr>
          <p:cNvPr id="3" name="Content Placeholder 2"/>
          <p:cNvSpPr>
            <a:spLocks noGrp="1"/>
          </p:cNvSpPr>
          <p:nvPr>
            <p:ph idx="1"/>
          </p:nvPr>
        </p:nvSpPr>
        <p:spPr>
          <a:xfrm>
            <a:off x="680321" y="2336873"/>
            <a:ext cx="10123667" cy="3599316"/>
          </a:xfrm>
        </p:spPr>
        <p:txBody>
          <a:bodyPr>
            <a:noAutofit/>
          </a:bodyPr>
          <a:lstStyle/>
          <a:p>
            <a:r>
              <a:rPr lang="en-US" sz="3200" dirty="0">
                <a:latin typeface="Trebuchet MS" panose="020B0603020202020204" pitchFamily="34" charset="0"/>
                <a:cs typeface="Times New Roman" panose="02020603050405020304" pitchFamily="18" charset="0"/>
              </a:rPr>
              <a:t>Tribes and Tribal organizations are key cooperators across the USFS.</a:t>
            </a:r>
          </a:p>
          <a:p>
            <a:r>
              <a:rPr lang="en-US" sz="3200" dirty="0">
                <a:latin typeface="Trebuchet MS" panose="020B0603020202020204" pitchFamily="34" charset="0"/>
                <a:cs typeface="Times New Roman" panose="02020603050405020304" pitchFamily="18" charset="0"/>
              </a:rPr>
              <a:t>The use of agreements can greatly enhance shared mission objectives and cost sharing of resources to achieve critical results.</a:t>
            </a:r>
          </a:p>
          <a:p>
            <a:r>
              <a:rPr lang="en-US" sz="3200" dirty="0">
                <a:latin typeface="Trebuchet MS" panose="020B0603020202020204" pitchFamily="34" charset="0"/>
                <a:cs typeface="Times New Roman" panose="02020603050405020304" pitchFamily="18" charset="0"/>
              </a:rPr>
              <a:t>Most any activity that is approved via TFPA proposal can be carried out using an agreement tool. </a:t>
            </a:r>
          </a:p>
        </p:txBody>
      </p:sp>
      <p:sp>
        <p:nvSpPr>
          <p:cNvPr id="4" name="Slide Number Placeholder 3">
            <a:extLst>
              <a:ext uri="{FF2B5EF4-FFF2-40B4-BE49-F238E27FC236}">
                <a16:creationId xmlns:a16="http://schemas.microsoft.com/office/drawing/2014/main" id="{8A3BB979-2BFE-4ABC-8D89-C0580D4CA986}"/>
              </a:ext>
            </a:extLst>
          </p:cNvPr>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531481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wrap="square" numCol="1" compatLnSpc="1">
            <a:prstTxWarp prst="textNoShape">
              <a:avLst/>
            </a:prstTxWarp>
          </a:bodyPr>
          <a:lstStyle/>
          <a:p>
            <a:pPr eaLnBrk="1" hangingPunct="1">
              <a:defRPr/>
            </a:pPr>
            <a:r>
              <a:rPr lang="en-US">
                <a:effectLst>
                  <a:outerShdw blurRad="38100" dist="38100" dir="2700000" algn="tl">
                    <a:srgbClr val="C0C0C0"/>
                  </a:outerShdw>
                </a:effectLst>
                <a:ea typeface="ＭＳ Ｐゴシック" pitchFamily="34" charset="-128"/>
              </a:rPr>
              <a:t> </a:t>
            </a:r>
          </a:p>
        </p:txBody>
      </p:sp>
      <p:sp>
        <p:nvSpPr>
          <p:cNvPr id="12291" name="Rectangle 3"/>
          <p:cNvSpPr>
            <a:spLocks noGrp="1" noChangeArrowheads="1"/>
          </p:cNvSpPr>
          <p:nvPr>
            <p:ph idx="1"/>
          </p:nvPr>
        </p:nvSpPr>
        <p:spPr>
          <a:xfrm>
            <a:off x="2362201" y="2362200"/>
            <a:ext cx="7693025" cy="4800600"/>
          </a:xfrm>
        </p:spPr>
        <p:txBody>
          <a:bodyPr wrap="square" numCol="1" anchor="t" anchorCtr="0" compatLnSpc="1">
            <a:prstTxWarp prst="textNoShape">
              <a:avLst/>
            </a:prstTxWarp>
            <a:noAutofit/>
          </a:bodyPr>
          <a:lstStyle/>
          <a:p>
            <a:pPr marL="0" indent="0">
              <a:buNone/>
              <a:defRPr/>
            </a:pPr>
            <a:r>
              <a:rPr lang="en-US" sz="2800" dirty="0">
                <a:effectLst>
                  <a:outerShdw blurRad="38100" dist="38100" dir="2700000" algn="tl">
                    <a:srgbClr val="C0C0C0"/>
                  </a:outerShdw>
                </a:effectLst>
                <a:ea typeface="ＭＳ Ｐゴシック" pitchFamily="34" charset="-128"/>
              </a:rPr>
              <a:t> </a:t>
            </a:r>
          </a:p>
          <a:p>
            <a:pPr marL="0" indent="0">
              <a:buNone/>
              <a:defRPr/>
            </a:pPr>
            <a:r>
              <a:rPr lang="en-US" sz="4400" i="1" dirty="0">
                <a:effectLst>
                  <a:outerShdw blurRad="38100" dist="38100" dir="2700000" algn="tl">
                    <a:srgbClr val="000000">
                      <a:alpha val="43137"/>
                    </a:srgbClr>
                  </a:outerShdw>
                </a:effectLst>
                <a:ea typeface="ＭＳ Ｐゴシック" pitchFamily="34" charset="-128"/>
              </a:rPr>
              <a:t>Questions or comments?</a:t>
            </a:r>
          </a:p>
        </p:txBody>
      </p:sp>
      <p:sp>
        <p:nvSpPr>
          <p:cNvPr id="2" name="Slide Number Placeholder 1">
            <a:extLst>
              <a:ext uri="{FF2B5EF4-FFF2-40B4-BE49-F238E27FC236}">
                <a16:creationId xmlns:a16="http://schemas.microsoft.com/office/drawing/2014/main" id="{5EB3369D-B813-450B-8008-21FED626A97D}"/>
              </a:ext>
            </a:extLst>
          </p:cNvPr>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1227061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08908-56E2-44BD-9D93-474A490AFB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376E012-1FE0-43D3-860D-D5EBF6854A6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28024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Contracts and Agreements under</a:t>
            </a:r>
            <a:br>
              <a:rPr lang="en-US" sz="2800" b="1" dirty="0"/>
            </a:br>
            <a:r>
              <a:rPr lang="en-US" sz="2800" b="1" dirty="0"/>
              <a:t>The Tribal Forest Protection Act of 2004</a:t>
            </a:r>
            <a:endParaRPr lang="en-US" sz="2800" dirty="0"/>
          </a:p>
        </p:txBody>
      </p:sp>
      <p:sp>
        <p:nvSpPr>
          <p:cNvPr id="3" name="Content Placeholder 2"/>
          <p:cNvSpPr>
            <a:spLocks noGrp="1"/>
          </p:cNvSpPr>
          <p:nvPr>
            <p:ph idx="1"/>
          </p:nvPr>
        </p:nvSpPr>
        <p:spPr>
          <a:xfrm>
            <a:off x="680321" y="1983545"/>
            <a:ext cx="10208074" cy="3741629"/>
          </a:xfrm>
        </p:spPr>
        <p:txBody>
          <a:bodyPr>
            <a:noAutofit/>
          </a:bodyPr>
          <a:lstStyle/>
          <a:p>
            <a:pPr algn="ctr">
              <a:buNone/>
            </a:pPr>
            <a:r>
              <a:rPr lang="en-US" sz="3200" u="sng" dirty="0"/>
              <a:t>Selecting an Instrument</a:t>
            </a:r>
          </a:p>
          <a:p>
            <a:pPr>
              <a:buFont typeface="Wingdings" panose="05000000000000000000" pitchFamily="2" charset="2"/>
              <a:buChar char="Ø"/>
            </a:pPr>
            <a:r>
              <a:rPr lang="en-US" sz="3200" dirty="0"/>
              <a:t>Consider both parties’ resources:</a:t>
            </a:r>
          </a:p>
          <a:p>
            <a:pPr lvl="1"/>
            <a:r>
              <a:rPr lang="en-US" sz="3200" dirty="0"/>
              <a:t>Where is the labor and equipment coming from?</a:t>
            </a:r>
          </a:p>
          <a:p>
            <a:pPr lvl="1"/>
            <a:r>
              <a:rPr lang="en-US" sz="3200" dirty="0"/>
              <a:t>Does the Tribe have  manpower, organization &amp; equipment to succeed? Part of it?  All of it?</a:t>
            </a:r>
          </a:p>
          <a:p>
            <a:pPr lvl="1"/>
            <a:r>
              <a:rPr lang="en-US" sz="3200" dirty="0"/>
              <a:t>What does the local contractor pool look like?</a:t>
            </a:r>
          </a:p>
          <a:p>
            <a:pPr lvl="1"/>
            <a:r>
              <a:rPr lang="en-US" sz="3200" dirty="0"/>
              <a:t>Do other cooperators have manpower, equipment and organization to execute part or all of it?</a:t>
            </a:r>
          </a:p>
          <a:p>
            <a:pPr lvl="1"/>
            <a:r>
              <a:rPr lang="en-US" sz="3200" dirty="0"/>
              <a:t>If there is product removal, where is the material going to?</a:t>
            </a:r>
          </a:p>
          <a:p>
            <a:pPr lvl="1"/>
            <a:endParaRPr lang="en-US" sz="3200" dirty="0"/>
          </a:p>
          <a:p>
            <a:pPr lvl="2"/>
            <a:endParaRPr lang="en-US" sz="3200" dirty="0"/>
          </a:p>
        </p:txBody>
      </p:sp>
      <p:sp>
        <p:nvSpPr>
          <p:cNvPr id="4" name="Slide Number Placeholder 3">
            <a:extLst>
              <a:ext uri="{FF2B5EF4-FFF2-40B4-BE49-F238E27FC236}">
                <a16:creationId xmlns:a16="http://schemas.microsoft.com/office/drawing/2014/main" id="{6123BAAF-22AB-4538-8B73-968E44CFEF97}"/>
              </a:ext>
            </a:extLst>
          </p:cNvPr>
          <p:cNvSpPr>
            <a:spLocks noGrp="1"/>
          </p:cNvSpPr>
          <p:nvPr>
            <p:ph type="sldNum" sz="quarter" idx="12"/>
          </p:nvPr>
        </p:nvSpPr>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1908556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wrap="square" numCol="1" compatLnSpc="1">
            <a:prstTxWarp prst="textNoShape">
              <a:avLst/>
            </a:prstTxWarp>
          </a:bodyPr>
          <a:lstStyle/>
          <a:p>
            <a:pPr eaLnBrk="1" hangingPunct="1">
              <a:defRPr/>
            </a:pPr>
            <a:r>
              <a:rPr lang="en-US" dirty="0">
                <a:effectLst>
                  <a:outerShdw blurRad="38100" dist="38100" dir="2700000" algn="tl">
                    <a:srgbClr val="C0C0C0"/>
                  </a:outerShdw>
                </a:effectLst>
                <a:ea typeface="ＭＳ Ｐゴシック" pitchFamily="34" charset="-128"/>
              </a:rPr>
              <a:t>Objectives</a:t>
            </a:r>
          </a:p>
        </p:txBody>
      </p:sp>
      <p:sp>
        <p:nvSpPr>
          <p:cNvPr id="57347" name="Rectangle 3"/>
          <p:cNvSpPr>
            <a:spLocks noGrp="1" noChangeArrowheads="1"/>
          </p:cNvSpPr>
          <p:nvPr>
            <p:ph type="body" idx="1"/>
          </p:nvPr>
        </p:nvSpPr>
        <p:spPr>
          <a:xfrm>
            <a:off x="596939" y="1981200"/>
            <a:ext cx="9613861" cy="4876800"/>
          </a:xfrm>
        </p:spPr>
        <p:txBody>
          <a:bodyPr wrap="square" numCol="1" anchor="t" anchorCtr="0" compatLnSpc="1">
            <a:prstTxWarp prst="textNoShape">
              <a:avLst/>
            </a:prstTxWarp>
            <a:noAutofit/>
          </a:bodyPr>
          <a:lstStyle/>
          <a:p>
            <a:pPr eaLnBrk="1" hangingPunct="1">
              <a:buFont typeface="Wingdings" pitchFamily="2" charset="2"/>
              <a:buChar char="Ø"/>
              <a:defRPr/>
            </a:pPr>
            <a:r>
              <a:rPr lang="en-US" sz="3200" dirty="0">
                <a:effectLst>
                  <a:outerShdw blurRad="38100" dist="38100" dir="2700000" algn="tl">
                    <a:srgbClr val="000000">
                      <a:alpha val="43137"/>
                    </a:srgbClr>
                  </a:outerShdw>
                </a:effectLst>
                <a:ea typeface="ＭＳ Ｐゴシック" pitchFamily="34" charset="-128"/>
              </a:rPr>
              <a:t> Discuss mechanisms for contracts and   agreements on TFPA projects.</a:t>
            </a:r>
          </a:p>
          <a:p>
            <a:pPr eaLnBrk="1" hangingPunct="1">
              <a:buFont typeface="Wingdings" pitchFamily="2" charset="2"/>
              <a:buChar char="Ø"/>
              <a:defRPr/>
            </a:pPr>
            <a:endParaRPr lang="en-US" sz="3200" dirty="0">
              <a:effectLst>
                <a:outerShdw blurRad="38100" dist="38100" dir="2700000" algn="tl">
                  <a:srgbClr val="000000">
                    <a:alpha val="43137"/>
                  </a:srgbClr>
                </a:outerShdw>
              </a:effectLst>
              <a:ea typeface="ＭＳ Ｐゴシック" pitchFamily="34" charset="-128"/>
            </a:endParaRPr>
          </a:p>
          <a:p>
            <a:pPr eaLnBrk="1" hangingPunct="1">
              <a:buFont typeface="Wingdings" pitchFamily="2" charset="2"/>
              <a:buChar char="Ø"/>
              <a:defRPr/>
            </a:pPr>
            <a:r>
              <a:rPr lang="en-US" sz="3200" dirty="0">
                <a:effectLst>
                  <a:outerShdw blurRad="38100" dist="38100" dir="2700000" algn="tl">
                    <a:srgbClr val="000000">
                      <a:alpha val="43137"/>
                    </a:srgbClr>
                  </a:outerShdw>
                </a:effectLst>
                <a:ea typeface="ＭＳ Ｐゴシック" pitchFamily="34" charset="-128"/>
              </a:rPr>
              <a:t> Share Pros, Cons, Success Stories and Lessons Learned on partnerships between Tribes and USFS.</a:t>
            </a:r>
          </a:p>
          <a:p>
            <a:pPr eaLnBrk="1" hangingPunct="1">
              <a:buFont typeface="Wingdings" pitchFamily="2" charset="2"/>
              <a:buChar char="Ø"/>
              <a:defRPr/>
            </a:pPr>
            <a:endParaRPr lang="en-US" sz="3200" dirty="0">
              <a:effectLst>
                <a:outerShdw blurRad="38100" dist="38100" dir="2700000" algn="tl">
                  <a:srgbClr val="000000">
                    <a:alpha val="43137"/>
                  </a:srgbClr>
                </a:outerShdw>
              </a:effectLst>
              <a:ea typeface="ＭＳ Ｐゴシック" pitchFamily="34" charset="-128"/>
            </a:endParaRPr>
          </a:p>
          <a:p>
            <a:pPr eaLnBrk="1" hangingPunct="1">
              <a:buFont typeface="Wingdings" pitchFamily="2" charset="2"/>
              <a:buChar char="Ø"/>
              <a:defRPr/>
            </a:pPr>
            <a:r>
              <a:rPr lang="en-US" sz="3200" dirty="0">
                <a:effectLst>
                  <a:outerShdw blurRad="38100" dist="38100" dir="2700000" algn="tl">
                    <a:srgbClr val="000000">
                      <a:alpha val="43137"/>
                    </a:srgbClr>
                  </a:outerShdw>
                </a:effectLst>
                <a:ea typeface="ＭＳ Ｐゴシック" pitchFamily="34" charset="-128"/>
              </a:rPr>
              <a:t> Provide perspectives on obstacles and jointly develop solutions.</a:t>
            </a:r>
          </a:p>
          <a:p>
            <a:pPr marL="0" indent="0">
              <a:buNone/>
              <a:defRPr/>
            </a:pPr>
            <a:endParaRPr lang="en-US" sz="2800" i="1" dirty="0">
              <a:effectLst>
                <a:outerShdw blurRad="38100" dist="38100" dir="2700000" algn="tl">
                  <a:srgbClr val="000000">
                    <a:alpha val="43137"/>
                  </a:srgbClr>
                </a:outerShdw>
              </a:effectLst>
              <a:ea typeface="ＭＳ Ｐゴシック" pitchFamily="34" charset="-128"/>
            </a:endParaRPr>
          </a:p>
        </p:txBody>
      </p:sp>
      <p:sp>
        <p:nvSpPr>
          <p:cNvPr id="2" name="Slide Number Placeholder 1">
            <a:extLst>
              <a:ext uri="{FF2B5EF4-FFF2-40B4-BE49-F238E27FC236}">
                <a16:creationId xmlns:a16="http://schemas.microsoft.com/office/drawing/2014/main" id="{6F5CD53D-16FF-400E-96B9-7D94873E2897}"/>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Contracts and Agreements under</a:t>
            </a:r>
            <a:br>
              <a:rPr lang="en-US" sz="2800" b="1" dirty="0"/>
            </a:br>
            <a:r>
              <a:rPr lang="en-US" sz="2800" b="1" dirty="0"/>
              <a:t>The Tribal Forest Protection Act of 2004</a:t>
            </a:r>
            <a:endParaRPr lang="en-US" sz="2800" dirty="0"/>
          </a:p>
        </p:txBody>
      </p:sp>
      <p:sp>
        <p:nvSpPr>
          <p:cNvPr id="3" name="Content Placeholder 2"/>
          <p:cNvSpPr>
            <a:spLocks noGrp="1"/>
          </p:cNvSpPr>
          <p:nvPr>
            <p:ph idx="1"/>
          </p:nvPr>
        </p:nvSpPr>
        <p:spPr>
          <a:xfrm>
            <a:off x="680321" y="2082018"/>
            <a:ext cx="9613861" cy="3854171"/>
          </a:xfrm>
        </p:spPr>
        <p:txBody>
          <a:bodyPr>
            <a:normAutofit/>
          </a:bodyPr>
          <a:lstStyle/>
          <a:p>
            <a:pPr algn="ctr">
              <a:buNone/>
            </a:pPr>
            <a:r>
              <a:rPr lang="en-US" sz="3200" u="sng" dirty="0"/>
              <a:t>Consider the nature of the instruments:</a:t>
            </a:r>
          </a:p>
          <a:p>
            <a:r>
              <a:rPr lang="en-US" sz="3200" b="1" dirty="0"/>
              <a:t>Contracts </a:t>
            </a:r>
            <a:r>
              <a:rPr lang="en-US" sz="3200" dirty="0"/>
              <a:t>– binding in nature, but Contractor may benefit greater financially.</a:t>
            </a:r>
          </a:p>
          <a:p>
            <a:r>
              <a:rPr lang="en-US" sz="3200" b="1" dirty="0"/>
              <a:t>Agreements </a:t>
            </a:r>
            <a:r>
              <a:rPr lang="en-US" sz="3200" dirty="0"/>
              <a:t>– not binding; easy to change or terminate; may require match.</a:t>
            </a:r>
          </a:p>
          <a:p>
            <a:r>
              <a:rPr lang="en-US" sz="3200" b="1" dirty="0"/>
              <a:t>A comprehensive approach </a:t>
            </a:r>
            <a:r>
              <a:rPr lang="en-US" sz="3200" dirty="0"/>
              <a:t>may also include a combination of tools.</a:t>
            </a:r>
          </a:p>
          <a:p>
            <a:pPr lvl="1"/>
            <a:endParaRPr lang="en-US" dirty="0"/>
          </a:p>
          <a:p>
            <a:pPr lvl="2"/>
            <a:endParaRPr lang="en-US" dirty="0"/>
          </a:p>
        </p:txBody>
      </p:sp>
      <p:sp>
        <p:nvSpPr>
          <p:cNvPr id="4" name="Slide Number Placeholder 3">
            <a:extLst>
              <a:ext uri="{FF2B5EF4-FFF2-40B4-BE49-F238E27FC236}">
                <a16:creationId xmlns:a16="http://schemas.microsoft.com/office/drawing/2014/main" id="{45ED896F-0F1A-4C0F-8211-28C5ED9918AA}"/>
              </a:ext>
            </a:extLst>
          </p:cNvPr>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3417543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prstClr val="black"/>
                </a:solidFill>
              </a:rPr>
              <a:t>Contracts and Agreements under</a:t>
            </a:r>
            <a:br>
              <a:rPr lang="en-US" sz="2800" b="1" dirty="0">
                <a:solidFill>
                  <a:prstClr val="black"/>
                </a:solidFill>
              </a:rPr>
            </a:br>
            <a:r>
              <a:rPr lang="en-US" sz="2800" b="1" dirty="0">
                <a:solidFill>
                  <a:prstClr val="black"/>
                </a:solidFill>
              </a:rPr>
              <a:t>The Tribal Forest Protection Act of 2004</a:t>
            </a:r>
            <a:endParaRPr lang="en-US" sz="3100" dirty="0"/>
          </a:p>
        </p:txBody>
      </p:sp>
      <p:sp>
        <p:nvSpPr>
          <p:cNvPr id="3" name="Content Placeholder 2"/>
          <p:cNvSpPr>
            <a:spLocks noGrp="1"/>
          </p:cNvSpPr>
          <p:nvPr>
            <p:ph idx="1"/>
          </p:nvPr>
        </p:nvSpPr>
        <p:spPr>
          <a:xfrm>
            <a:off x="680321" y="1986566"/>
            <a:ext cx="9613861" cy="3599316"/>
          </a:xfrm>
        </p:spPr>
        <p:txBody>
          <a:bodyPr>
            <a:normAutofit fontScale="85000" lnSpcReduction="20000"/>
          </a:bodyPr>
          <a:lstStyle/>
          <a:p>
            <a:pPr marL="0" indent="0" algn="ctr">
              <a:buNone/>
            </a:pPr>
            <a:endParaRPr lang="en-US" i="1" u="sng" dirty="0"/>
          </a:p>
          <a:p>
            <a:pPr marL="0" indent="0">
              <a:buNone/>
            </a:pPr>
            <a:r>
              <a:rPr lang="en-US" sz="4400" b="1" dirty="0"/>
              <a:t>AGREEMENTS</a:t>
            </a:r>
          </a:p>
          <a:p>
            <a:pPr lvl="1">
              <a:buFont typeface="Wingdings" panose="05000000000000000000" pitchFamily="2" charset="2"/>
              <a:buChar char="Ø"/>
            </a:pPr>
            <a:r>
              <a:rPr lang="en-US" sz="3800" b="1" dirty="0"/>
              <a:t>Stewardship Agreements</a:t>
            </a:r>
          </a:p>
          <a:p>
            <a:pPr lvl="1">
              <a:buFont typeface="Wingdings" panose="05000000000000000000" pitchFamily="2" charset="2"/>
              <a:buChar char="Ø"/>
            </a:pPr>
            <a:r>
              <a:rPr lang="en-US" sz="3800" b="1" dirty="0"/>
              <a:t>Traditional Agreements</a:t>
            </a:r>
          </a:p>
          <a:p>
            <a:pPr lvl="2">
              <a:buFont typeface="Arial" panose="020B0604020202020204" pitchFamily="34" charset="0"/>
              <a:buChar char="•"/>
            </a:pPr>
            <a:r>
              <a:rPr lang="en-US" sz="3800" dirty="0"/>
              <a:t>Participating (20% match; specific work types; allows advance payments)</a:t>
            </a:r>
          </a:p>
          <a:p>
            <a:pPr lvl="2">
              <a:buFont typeface="Arial" panose="020B0604020202020204" pitchFamily="34" charset="0"/>
              <a:buChar char="•"/>
            </a:pPr>
            <a:r>
              <a:rPr lang="en-US" sz="3800" dirty="0"/>
              <a:t>Challenge Cost-Share (20% match)</a:t>
            </a:r>
          </a:p>
          <a:p>
            <a:pPr lvl="2">
              <a:buFont typeface="Arial" panose="020B0604020202020204" pitchFamily="34" charset="0"/>
              <a:buChar char="•"/>
            </a:pPr>
            <a:r>
              <a:rPr lang="en-US" sz="3800" dirty="0"/>
              <a:t>Collection</a:t>
            </a:r>
          </a:p>
          <a:p>
            <a:pPr lvl="2">
              <a:buFont typeface="Arial" panose="020B0604020202020204" pitchFamily="34" charset="0"/>
              <a:buChar char="•"/>
            </a:pPr>
            <a:r>
              <a:rPr lang="en-US" sz="3800" dirty="0"/>
              <a:t>Other</a:t>
            </a:r>
          </a:p>
          <a:p>
            <a:pPr lvl="2">
              <a:buFont typeface="Wingdings" panose="05000000000000000000" pitchFamily="2" charset="2"/>
              <a:buChar char="§"/>
            </a:pPr>
            <a:endParaRPr lang="en-US" sz="1600" dirty="0"/>
          </a:p>
        </p:txBody>
      </p:sp>
      <p:sp>
        <p:nvSpPr>
          <p:cNvPr id="4" name="Title 1">
            <a:extLst>
              <a:ext uri="{FF2B5EF4-FFF2-40B4-BE49-F238E27FC236}">
                <a16:creationId xmlns:a16="http://schemas.microsoft.com/office/drawing/2014/main" id="{F2E4AFF0-33F0-4BFC-A14E-D85901B0A45B}"/>
              </a:ext>
            </a:extLst>
          </p:cNvPr>
          <p:cNvSpPr txBox="1">
            <a:spLocks/>
          </p:cNvSpPr>
          <p:nvPr/>
        </p:nvSpPr>
        <p:spPr>
          <a:xfrm>
            <a:off x="832721" y="905628"/>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2800" b="1"/>
              <a:t>Contracts and Agreements under</a:t>
            </a:r>
            <a:br>
              <a:rPr lang="en-US" sz="2800" b="1"/>
            </a:br>
            <a:r>
              <a:rPr lang="en-US" sz="2800" b="1"/>
              <a:t>The Tribal Forest Protection Act of 2004</a:t>
            </a:r>
            <a:endParaRPr lang="en-US" sz="2800" dirty="0"/>
          </a:p>
        </p:txBody>
      </p:sp>
      <p:sp>
        <p:nvSpPr>
          <p:cNvPr id="5" name="Slide Number Placeholder 4">
            <a:extLst>
              <a:ext uri="{FF2B5EF4-FFF2-40B4-BE49-F238E27FC236}">
                <a16:creationId xmlns:a16="http://schemas.microsoft.com/office/drawing/2014/main" id="{4A324768-1706-454F-A4E9-DD0C20BA70A5}"/>
              </a:ext>
            </a:extLst>
          </p:cNvPr>
          <p:cNvSpPr>
            <a:spLocks noGrp="1"/>
          </p:cNvSpPr>
          <p:nvPr>
            <p:ph type="sldNum" sz="quarter" idx="12"/>
          </p:nvPr>
        </p:nvSpPr>
        <p:spPr/>
        <p:txBody>
          <a:bodyPr/>
          <a:lstStyle/>
          <a:p>
            <a:fld id="{6D22F896-40B5-4ADD-8801-0D06FADFA095}" type="slidenum">
              <a:rPr lang="en-US" smtClean="0"/>
              <a:t>41</a:t>
            </a:fld>
            <a:endParaRPr lang="en-US" dirty="0"/>
          </a:p>
        </p:txBody>
      </p:sp>
    </p:spTree>
    <p:extLst>
      <p:ext uri="{BB962C8B-B14F-4D97-AF65-F5344CB8AC3E}">
        <p14:creationId xmlns:p14="http://schemas.microsoft.com/office/powerpoint/2010/main" val="3924334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prstClr val="black"/>
                </a:solidFill>
              </a:rPr>
              <a:t>Contracts and Agreements under</a:t>
            </a:r>
            <a:br>
              <a:rPr lang="en-US" sz="2800" b="1" dirty="0">
                <a:solidFill>
                  <a:prstClr val="black"/>
                </a:solidFill>
              </a:rPr>
            </a:br>
            <a:r>
              <a:rPr lang="en-US" sz="2800" b="1" dirty="0">
                <a:solidFill>
                  <a:prstClr val="black"/>
                </a:solidFill>
              </a:rPr>
              <a:t>The Tribal Forest Protection Act of 2004</a:t>
            </a:r>
            <a:endParaRPr lang="en-US" sz="3100" dirty="0"/>
          </a:p>
        </p:txBody>
      </p:sp>
      <p:sp>
        <p:nvSpPr>
          <p:cNvPr id="3" name="Content Placeholder 2"/>
          <p:cNvSpPr>
            <a:spLocks noGrp="1"/>
          </p:cNvSpPr>
          <p:nvPr>
            <p:ph idx="1"/>
          </p:nvPr>
        </p:nvSpPr>
        <p:spPr/>
        <p:txBody>
          <a:bodyPr>
            <a:normAutofit fontScale="85000" lnSpcReduction="20000"/>
          </a:bodyPr>
          <a:lstStyle/>
          <a:p>
            <a:pPr marL="0" indent="0">
              <a:buNone/>
            </a:pPr>
            <a:r>
              <a:rPr lang="en-US" sz="3600" b="1" dirty="0"/>
              <a:t>AGREEMENT CONSIDERATIONS:</a:t>
            </a:r>
          </a:p>
          <a:p>
            <a:pPr marL="0" indent="0" algn="ctr">
              <a:buNone/>
            </a:pPr>
            <a:endParaRPr lang="en-US" sz="3200" b="1" dirty="0"/>
          </a:p>
          <a:p>
            <a:pPr lvl="1">
              <a:buFont typeface="Wingdings" panose="05000000000000000000" pitchFamily="2" charset="2"/>
              <a:buChar char="Ø"/>
            </a:pPr>
            <a:r>
              <a:rPr lang="en-US" sz="3500" dirty="0"/>
              <a:t>What does TFPA do for Agreements?</a:t>
            </a:r>
          </a:p>
          <a:p>
            <a:pPr lvl="2"/>
            <a:r>
              <a:rPr lang="en-US" sz="3300" dirty="0"/>
              <a:t>Agency / Cooperator relationship.</a:t>
            </a:r>
          </a:p>
          <a:p>
            <a:pPr lvl="2"/>
            <a:r>
              <a:rPr lang="en-US" sz="3300" dirty="0"/>
              <a:t>Agreements are non-binding legal instruments.</a:t>
            </a:r>
          </a:p>
          <a:p>
            <a:pPr lvl="2"/>
            <a:r>
              <a:rPr lang="en-US" sz="3300" dirty="0"/>
              <a:t>Other requirements or restrictions (i.e. matching requirements, or specific activities or locations)</a:t>
            </a:r>
          </a:p>
          <a:p>
            <a:pPr lvl="2"/>
            <a:r>
              <a:rPr lang="en-US" sz="3300" dirty="0"/>
              <a:t>Tribe:  Tribal Authority</a:t>
            </a:r>
          </a:p>
          <a:p>
            <a:pPr lvl="2"/>
            <a:r>
              <a:rPr lang="en-US" sz="3300" dirty="0"/>
              <a:t>Federal Government: Line Officers</a:t>
            </a:r>
          </a:p>
          <a:p>
            <a:pPr lvl="2">
              <a:buFont typeface="Wingdings" panose="05000000000000000000" pitchFamily="2" charset="2"/>
              <a:buChar char="§"/>
            </a:pPr>
            <a:endParaRPr lang="en-US" sz="1600" dirty="0"/>
          </a:p>
        </p:txBody>
      </p:sp>
      <p:sp>
        <p:nvSpPr>
          <p:cNvPr id="4" name="Title 1">
            <a:extLst>
              <a:ext uri="{FF2B5EF4-FFF2-40B4-BE49-F238E27FC236}">
                <a16:creationId xmlns:a16="http://schemas.microsoft.com/office/drawing/2014/main" id="{1B72EC0B-FC50-403B-8BB2-C6CC07F48FDB}"/>
              </a:ext>
            </a:extLst>
          </p:cNvPr>
          <p:cNvSpPr txBox="1">
            <a:spLocks/>
          </p:cNvSpPr>
          <p:nvPr/>
        </p:nvSpPr>
        <p:spPr>
          <a:xfrm>
            <a:off x="832721" y="905628"/>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2800" b="1"/>
              <a:t>Contracts and Agreements under</a:t>
            </a:r>
            <a:br>
              <a:rPr lang="en-US" sz="2800" b="1"/>
            </a:br>
            <a:r>
              <a:rPr lang="en-US" sz="2800" b="1"/>
              <a:t>The Tribal Forest Protection Act of 2004</a:t>
            </a:r>
            <a:endParaRPr lang="en-US" sz="2800" dirty="0"/>
          </a:p>
        </p:txBody>
      </p:sp>
      <p:sp>
        <p:nvSpPr>
          <p:cNvPr id="5" name="Slide Number Placeholder 4">
            <a:extLst>
              <a:ext uri="{FF2B5EF4-FFF2-40B4-BE49-F238E27FC236}">
                <a16:creationId xmlns:a16="http://schemas.microsoft.com/office/drawing/2014/main" id="{A8359C10-8BAD-4126-9CA1-61B64A50425A}"/>
              </a:ext>
            </a:extLst>
          </p:cNvPr>
          <p:cNvSpPr>
            <a:spLocks noGrp="1"/>
          </p:cNvSpPr>
          <p:nvPr>
            <p:ph type="sldNum" sz="quarter" idx="12"/>
          </p:nvPr>
        </p:nvSpPr>
        <p:spPr/>
        <p:txBody>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25990825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prstClr val="black"/>
                </a:solidFill>
              </a:rPr>
              <a:t>Contracts and Agreements under</a:t>
            </a:r>
            <a:br>
              <a:rPr lang="en-US" sz="2800" b="1" dirty="0">
                <a:solidFill>
                  <a:prstClr val="black"/>
                </a:solidFill>
              </a:rPr>
            </a:br>
            <a:r>
              <a:rPr lang="en-US" sz="2800" b="1" dirty="0">
                <a:solidFill>
                  <a:prstClr val="black"/>
                </a:solidFill>
              </a:rPr>
              <a:t>The Tribal Forest Protection Act of 2004</a:t>
            </a:r>
            <a:endParaRPr lang="en-US" sz="3100" dirty="0"/>
          </a:p>
        </p:txBody>
      </p:sp>
      <p:sp>
        <p:nvSpPr>
          <p:cNvPr id="3" name="Content Placeholder 2"/>
          <p:cNvSpPr>
            <a:spLocks noGrp="1"/>
          </p:cNvSpPr>
          <p:nvPr>
            <p:ph idx="1"/>
          </p:nvPr>
        </p:nvSpPr>
        <p:spPr/>
        <p:txBody>
          <a:bodyPr>
            <a:normAutofit fontScale="92500" lnSpcReduction="10000"/>
          </a:bodyPr>
          <a:lstStyle/>
          <a:p>
            <a:pPr marL="0" indent="0">
              <a:buNone/>
            </a:pPr>
            <a:r>
              <a:rPr lang="en-US" sz="4400" b="1" dirty="0"/>
              <a:t>CONTRACTS</a:t>
            </a:r>
          </a:p>
          <a:p>
            <a:pPr lvl="1">
              <a:buFont typeface="Wingdings" panose="05000000000000000000" pitchFamily="2" charset="2"/>
              <a:buChar char="Ø"/>
            </a:pPr>
            <a:r>
              <a:rPr lang="en-US" sz="3600" b="1" dirty="0"/>
              <a:t>Traditional contracts </a:t>
            </a:r>
            <a:endParaRPr lang="en-US" b="1" dirty="0"/>
          </a:p>
          <a:p>
            <a:pPr lvl="2">
              <a:buFont typeface="Arial" panose="020B0604020202020204" pitchFamily="34" charset="0"/>
              <a:buChar char="•"/>
            </a:pPr>
            <a:r>
              <a:rPr lang="en-US" sz="2800" b="1" dirty="0"/>
              <a:t>Procurement Contracts </a:t>
            </a:r>
            <a:r>
              <a:rPr lang="en-US" sz="2000" b="1" dirty="0"/>
              <a:t>(purchase services)</a:t>
            </a:r>
            <a:endParaRPr lang="en-US" sz="2800" b="1" dirty="0"/>
          </a:p>
          <a:p>
            <a:pPr lvl="2">
              <a:buFont typeface="Arial" panose="020B0604020202020204" pitchFamily="34" charset="0"/>
              <a:buChar char="•"/>
            </a:pPr>
            <a:r>
              <a:rPr lang="en-US" sz="2800" b="1" dirty="0"/>
              <a:t>Timber Contracts </a:t>
            </a:r>
            <a:r>
              <a:rPr lang="en-US" sz="2000" b="1" dirty="0"/>
              <a:t>(sell goods)</a:t>
            </a:r>
            <a:endParaRPr lang="en-US" sz="3600" b="1" dirty="0"/>
          </a:p>
          <a:p>
            <a:pPr lvl="1">
              <a:buFont typeface="Wingdings" panose="05000000000000000000" pitchFamily="2" charset="2"/>
              <a:buChar char="Ø"/>
            </a:pPr>
            <a:r>
              <a:rPr lang="en-US" sz="3600" b="1" dirty="0"/>
              <a:t>Stewardship Contracts </a:t>
            </a:r>
            <a:r>
              <a:rPr lang="en-US" b="1" dirty="0"/>
              <a:t>(trade goods for services)</a:t>
            </a:r>
            <a:endParaRPr lang="en-US" sz="3600" b="1" dirty="0"/>
          </a:p>
          <a:p>
            <a:pPr lvl="2">
              <a:buFont typeface="Arial" panose="020B0604020202020204" pitchFamily="34" charset="0"/>
              <a:buChar char="•"/>
            </a:pPr>
            <a:r>
              <a:rPr lang="en-US" sz="2800" b="1" dirty="0"/>
              <a:t>Integrated Resource Timber Contracts (IRTCs)</a:t>
            </a:r>
          </a:p>
          <a:p>
            <a:pPr lvl="2">
              <a:buFont typeface="Arial" panose="020B0604020202020204" pitchFamily="34" charset="0"/>
              <a:buChar char="•"/>
            </a:pPr>
            <a:r>
              <a:rPr lang="en-US" sz="2800" b="1" dirty="0"/>
              <a:t>Integrated Resource Service Contracts (IRSCs)</a:t>
            </a:r>
          </a:p>
          <a:p>
            <a:pPr lvl="2">
              <a:buFont typeface="Arial" panose="020B0604020202020204" pitchFamily="34" charset="0"/>
              <a:buChar char="•"/>
            </a:pPr>
            <a:r>
              <a:rPr lang="en-US" sz="2800" b="1" dirty="0"/>
              <a:t>Service Stewardship Contracts</a:t>
            </a:r>
            <a:endParaRPr lang="en-US" sz="3600" b="1" dirty="0"/>
          </a:p>
        </p:txBody>
      </p:sp>
      <p:sp>
        <p:nvSpPr>
          <p:cNvPr id="4" name="Title 1">
            <a:extLst>
              <a:ext uri="{FF2B5EF4-FFF2-40B4-BE49-F238E27FC236}">
                <a16:creationId xmlns:a16="http://schemas.microsoft.com/office/drawing/2014/main" id="{3081F199-D026-49E9-A7DC-EDC9C801AC92}"/>
              </a:ext>
            </a:extLst>
          </p:cNvPr>
          <p:cNvSpPr txBox="1">
            <a:spLocks/>
          </p:cNvSpPr>
          <p:nvPr/>
        </p:nvSpPr>
        <p:spPr>
          <a:xfrm>
            <a:off x="832721" y="905628"/>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2800" b="1"/>
              <a:t>Contracts and Agreements under</a:t>
            </a:r>
            <a:br>
              <a:rPr lang="en-US" sz="2800" b="1"/>
            </a:br>
            <a:r>
              <a:rPr lang="en-US" sz="2800" b="1"/>
              <a:t>The Tribal Forest Protection Act of 2004</a:t>
            </a:r>
            <a:endParaRPr lang="en-US" sz="2800" dirty="0"/>
          </a:p>
        </p:txBody>
      </p:sp>
      <p:sp>
        <p:nvSpPr>
          <p:cNvPr id="5" name="Slide Number Placeholder 4">
            <a:extLst>
              <a:ext uri="{FF2B5EF4-FFF2-40B4-BE49-F238E27FC236}">
                <a16:creationId xmlns:a16="http://schemas.microsoft.com/office/drawing/2014/main" id="{8DA2F4A0-FDEB-4DA1-AB04-CE42090B9BA3}"/>
              </a:ext>
            </a:extLst>
          </p:cNvPr>
          <p:cNvSpPr>
            <a:spLocks noGrp="1"/>
          </p:cNvSpPr>
          <p:nvPr>
            <p:ph type="sldNum" sz="quarter" idx="12"/>
          </p:nvPr>
        </p:nvSpPr>
        <p:spPr/>
        <p:txBody>
          <a:bodyPr/>
          <a:lstStyle/>
          <a:p>
            <a:fld id="{6D22F896-40B5-4ADD-8801-0D06FADFA095}" type="slidenum">
              <a:rPr lang="en-US" smtClean="0"/>
              <a:t>43</a:t>
            </a:fld>
            <a:endParaRPr lang="en-US" dirty="0"/>
          </a:p>
        </p:txBody>
      </p:sp>
    </p:spTree>
    <p:extLst>
      <p:ext uri="{BB962C8B-B14F-4D97-AF65-F5344CB8AC3E}">
        <p14:creationId xmlns:p14="http://schemas.microsoft.com/office/powerpoint/2010/main" val="36950131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prstClr val="black"/>
                </a:solidFill>
              </a:rPr>
              <a:t>Contracts and Agreements under</a:t>
            </a:r>
            <a:br>
              <a:rPr lang="en-US" sz="2800" b="1" dirty="0">
                <a:solidFill>
                  <a:prstClr val="black"/>
                </a:solidFill>
              </a:rPr>
            </a:br>
            <a:r>
              <a:rPr lang="en-US" sz="2800" b="1" dirty="0">
                <a:solidFill>
                  <a:prstClr val="black"/>
                </a:solidFill>
              </a:rPr>
              <a:t>The Tribal Forest Protection Act of 2004</a:t>
            </a:r>
            <a:endParaRPr lang="en-US" sz="3100" dirty="0"/>
          </a:p>
        </p:txBody>
      </p:sp>
      <p:sp>
        <p:nvSpPr>
          <p:cNvPr id="3" name="Content Placeholder 2"/>
          <p:cNvSpPr>
            <a:spLocks noGrp="1"/>
          </p:cNvSpPr>
          <p:nvPr>
            <p:ph idx="1"/>
          </p:nvPr>
        </p:nvSpPr>
        <p:spPr>
          <a:xfrm>
            <a:off x="832721" y="2138966"/>
            <a:ext cx="8745994" cy="4119563"/>
          </a:xfrm>
        </p:spPr>
        <p:txBody>
          <a:bodyPr>
            <a:normAutofit fontScale="92500"/>
          </a:bodyPr>
          <a:lstStyle/>
          <a:p>
            <a:pPr marL="0" indent="0">
              <a:buNone/>
            </a:pPr>
            <a:r>
              <a:rPr lang="en-US" sz="4400" b="1" dirty="0"/>
              <a:t>CONTRACTS</a:t>
            </a:r>
          </a:p>
          <a:p>
            <a:pPr lvl="1">
              <a:buFont typeface="Wingdings" panose="05000000000000000000" pitchFamily="2" charset="2"/>
              <a:buChar char="Ø"/>
            </a:pPr>
            <a:r>
              <a:rPr lang="en-US" sz="3600" b="1" dirty="0"/>
              <a:t>Timber Contracts </a:t>
            </a:r>
            <a:r>
              <a:rPr lang="en-US" b="1" dirty="0"/>
              <a:t>(income)</a:t>
            </a:r>
          </a:p>
          <a:p>
            <a:pPr lvl="2">
              <a:buFont typeface="Arial" panose="020B0604020202020204" pitchFamily="34" charset="0"/>
              <a:buChar char="•"/>
            </a:pPr>
            <a:r>
              <a:rPr lang="en-US" sz="2800" b="1" dirty="0"/>
              <a:t>Timber Contracts </a:t>
            </a:r>
            <a:r>
              <a:rPr lang="en-US" sz="2000" b="1" dirty="0"/>
              <a:t>(income to US Treasury)</a:t>
            </a:r>
            <a:endParaRPr lang="en-US" sz="2800" b="1" dirty="0"/>
          </a:p>
          <a:p>
            <a:pPr lvl="2">
              <a:buFont typeface="Arial" panose="020B0604020202020204" pitchFamily="34" charset="0"/>
              <a:buChar char="•"/>
            </a:pPr>
            <a:r>
              <a:rPr lang="en-US" sz="2800" b="1" dirty="0"/>
              <a:t>Integrated Resource Timber Contracts (IRTCs)</a:t>
            </a:r>
            <a:endParaRPr lang="en-US" sz="1400" b="1" dirty="0"/>
          </a:p>
          <a:p>
            <a:pPr lvl="1">
              <a:buFont typeface="Wingdings" panose="05000000000000000000" pitchFamily="2" charset="2"/>
              <a:buChar char="Ø"/>
            </a:pPr>
            <a:r>
              <a:rPr lang="en-US" sz="3600" b="1" dirty="0"/>
              <a:t>Procurement Contracts </a:t>
            </a:r>
            <a:r>
              <a:rPr lang="en-US" sz="1800" b="1" dirty="0"/>
              <a:t>(expenditure)</a:t>
            </a:r>
          </a:p>
          <a:p>
            <a:pPr lvl="2">
              <a:buFont typeface="Arial" panose="020B0604020202020204" pitchFamily="34" charset="0"/>
              <a:buChar char="•"/>
            </a:pPr>
            <a:r>
              <a:rPr lang="en-US" sz="2800" b="1" dirty="0"/>
              <a:t>Traditional Service Contracts</a:t>
            </a:r>
          </a:p>
          <a:p>
            <a:pPr lvl="2">
              <a:buFont typeface="Arial" panose="020B0604020202020204" pitchFamily="34" charset="0"/>
              <a:buChar char="•"/>
            </a:pPr>
            <a:r>
              <a:rPr lang="en-US" sz="2800" b="1" dirty="0"/>
              <a:t>Integrated Resource Service Contracts (IRSCs)</a:t>
            </a:r>
          </a:p>
          <a:p>
            <a:pPr lvl="2">
              <a:buFont typeface="Arial" panose="020B0604020202020204" pitchFamily="34" charset="0"/>
              <a:buChar char="•"/>
            </a:pPr>
            <a:r>
              <a:rPr lang="en-US" sz="2800" b="1" dirty="0"/>
              <a:t>Service Stewardship Contracts</a:t>
            </a:r>
          </a:p>
        </p:txBody>
      </p:sp>
      <p:sp>
        <p:nvSpPr>
          <p:cNvPr id="4" name="Title 1">
            <a:extLst>
              <a:ext uri="{FF2B5EF4-FFF2-40B4-BE49-F238E27FC236}">
                <a16:creationId xmlns:a16="http://schemas.microsoft.com/office/drawing/2014/main" id="{49A08FAD-4D20-4E17-B197-E56846504D39}"/>
              </a:ext>
            </a:extLst>
          </p:cNvPr>
          <p:cNvSpPr txBox="1">
            <a:spLocks/>
          </p:cNvSpPr>
          <p:nvPr/>
        </p:nvSpPr>
        <p:spPr>
          <a:xfrm>
            <a:off x="832721" y="905628"/>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2800" b="1"/>
              <a:t>Contracts and Agreements under</a:t>
            </a:r>
            <a:br>
              <a:rPr lang="en-US" sz="2800" b="1"/>
            </a:br>
            <a:r>
              <a:rPr lang="en-US" sz="2800" b="1"/>
              <a:t>The Tribal Forest Protection Act of 2004</a:t>
            </a:r>
            <a:endParaRPr lang="en-US" sz="2800" dirty="0"/>
          </a:p>
        </p:txBody>
      </p:sp>
      <p:sp>
        <p:nvSpPr>
          <p:cNvPr id="5" name="Slide Number Placeholder 4">
            <a:extLst>
              <a:ext uri="{FF2B5EF4-FFF2-40B4-BE49-F238E27FC236}">
                <a16:creationId xmlns:a16="http://schemas.microsoft.com/office/drawing/2014/main" id="{DC756837-0D1D-4848-A831-FE11D75D29C0}"/>
              </a:ext>
            </a:extLst>
          </p:cNvPr>
          <p:cNvSpPr>
            <a:spLocks noGrp="1"/>
          </p:cNvSpPr>
          <p:nvPr>
            <p:ph type="sldNum" sz="quarter" idx="12"/>
          </p:nvPr>
        </p:nvSpPr>
        <p:spPr/>
        <p:txBody>
          <a:bodyPr/>
          <a:lstStyle/>
          <a:p>
            <a:fld id="{6D22F896-40B5-4ADD-8801-0D06FADFA095}" type="slidenum">
              <a:rPr lang="en-US" smtClean="0"/>
              <a:t>44</a:t>
            </a:fld>
            <a:endParaRPr lang="en-US" dirty="0"/>
          </a:p>
        </p:txBody>
      </p:sp>
    </p:spTree>
    <p:extLst>
      <p:ext uri="{BB962C8B-B14F-4D97-AF65-F5344CB8AC3E}">
        <p14:creationId xmlns:p14="http://schemas.microsoft.com/office/powerpoint/2010/main" val="925990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prstClr val="black"/>
                </a:solidFill>
              </a:rPr>
              <a:t>Contracts and Agreements under</a:t>
            </a:r>
            <a:br>
              <a:rPr lang="en-US" sz="2800" b="1" dirty="0">
                <a:solidFill>
                  <a:prstClr val="black"/>
                </a:solidFill>
              </a:rPr>
            </a:br>
            <a:r>
              <a:rPr lang="en-US" sz="2800" b="1" dirty="0">
                <a:solidFill>
                  <a:prstClr val="black"/>
                </a:solidFill>
              </a:rPr>
              <a:t>The Tribal Forest Protection Act of 2004</a:t>
            </a:r>
            <a:endParaRPr lang="en-US" sz="3100" dirty="0"/>
          </a:p>
        </p:txBody>
      </p:sp>
      <p:sp>
        <p:nvSpPr>
          <p:cNvPr id="3" name="Content Placeholder 2"/>
          <p:cNvSpPr>
            <a:spLocks noGrp="1"/>
          </p:cNvSpPr>
          <p:nvPr>
            <p:ph idx="1"/>
          </p:nvPr>
        </p:nvSpPr>
        <p:spPr>
          <a:xfrm>
            <a:off x="832721" y="2138966"/>
            <a:ext cx="9613860" cy="4119563"/>
          </a:xfrm>
        </p:spPr>
        <p:txBody>
          <a:bodyPr>
            <a:normAutofit/>
          </a:bodyPr>
          <a:lstStyle/>
          <a:p>
            <a:pPr marL="0" indent="0">
              <a:buNone/>
            </a:pPr>
            <a:r>
              <a:rPr lang="en-US" sz="3600" b="1" dirty="0"/>
              <a:t>CONTRACTING CONSIDERATIONS:</a:t>
            </a:r>
          </a:p>
          <a:p>
            <a:pPr lvl="1">
              <a:buFont typeface="Wingdings" panose="05000000000000000000" pitchFamily="2" charset="2"/>
              <a:buChar char="Ø"/>
            </a:pPr>
            <a:r>
              <a:rPr lang="en-US" sz="2800" dirty="0"/>
              <a:t>Contracting Agency / Contractor relationship.</a:t>
            </a:r>
          </a:p>
          <a:p>
            <a:pPr lvl="1">
              <a:buFont typeface="Wingdings" panose="05000000000000000000" pitchFamily="2" charset="2"/>
              <a:buChar char="Ø"/>
            </a:pPr>
            <a:r>
              <a:rPr lang="en-US" sz="2800" dirty="0"/>
              <a:t>Contracts are binding legal instruments.</a:t>
            </a:r>
          </a:p>
          <a:p>
            <a:pPr lvl="1">
              <a:buFont typeface="Wingdings" panose="05000000000000000000" pitchFamily="2" charset="2"/>
              <a:buChar char="Ø"/>
            </a:pPr>
            <a:r>
              <a:rPr lang="en-US" sz="2800" dirty="0"/>
              <a:t>Sovereign Immunity &amp; the business transaction.</a:t>
            </a:r>
          </a:p>
          <a:p>
            <a:pPr lvl="1">
              <a:buFont typeface="Wingdings" panose="05000000000000000000" pitchFamily="2" charset="2"/>
              <a:buChar char="Ø"/>
            </a:pPr>
            <a:r>
              <a:rPr lang="en-US" sz="2800" dirty="0"/>
              <a:t>Tribe:  Tribal Authority</a:t>
            </a:r>
          </a:p>
          <a:p>
            <a:pPr lvl="1">
              <a:buFont typeface="Wingdings" panose="05000000000000000000" pitchFamily="2" charset="2"/>
              <a:buChar char="Ø"/>
            </a:pPr>
            <a:r>
              <a:rPr lang="en-US" sz="2800" dirty="0"/>
              <a:t>Federal Government</a:t>
            </a:r>
          </a:p>
          <a:p>
            <a:pPr lvl="2">
              <a:buFont typeface="Wingdings" panose="05000000000000000000" pitchFamily="2" charset="2"/>
              <a:buChar char="§"/>
            </a:pPr>
            <a:r>
              <a:rPr lang="en-US" sz="2800" dirty="0"/>
              <a:t>Procurement Contracting Officer (IRSCs &amp; Service)</a:t>
            </a:r>
          </a:p>
          <a:p>
            <a:pPr lvl="2">
              <a:buFont typeface="Wingdings" panose="05000000000000000000" pitchFamily="2" charset="2"/>
              <a:buChar char="§"/>
            </a:pPr>
            <a:r>
              <a:rPr lang="en-US" sz="2800" dirty="0"/>
              <a:t>Timber Contracting Officer (IRTCs &amp; Timber Sales)</a:t>
            </a:r>
          </a:p>
        </p:txBody>
      </p:sp>
      <p:sp>
        <p:nvSpPr>
          <p:cNvPr id="4" name="Title 1">
            <a:extLst>
              <a:ext uri="{FF2B5EF4-FFF2-40B4-BE49-F238E27FC236}">
                <a16:creationId xmlns:a16="http://schemas.microsoft.com/office/drawing/2014/main" id="{BB09E11F-6E99-4954-B242-EB564961454A}"/>
              </a:ext>
            </a:extLst>
          </p:cNvPr>
          <p:cNvSpPr txBox="1">
            <a:spLocks/>
          </p:cNvSpPr>
          <p:nvPr/>
        </p:nvSpPr>
        <p:spPr>
          <a:xfrm>
            <a:off x="832721" y="905628"/>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2800" b="1"/>
              <a:t>Contracts and Agreements under</a:t>
            </a:r>
            <a:br>
              <a:rPr lang="en-US" sz="2800" b="1"/>
            </a:br>
            <a:r>
              <a:rPr lang="en-US" sz="2800" b="1"/>
              <a:t>The Tribal Forest Protection Act of 2004</a:t>
            </a:r>
            <a:endParaRPr lang="en-US" sz="2800" dirty="0"/>
          </a:p>
        </p:txBody>
      </p:sp>
      <p:sp>
        <p:nvSpPr>
          <p:cNvPr id="5" name="Slide Number Placeholder 4">
            <a:extLst>
              <a:ext uri="{FF2B5EF4-FFF2-40B4-BE49-F238E27FC236}">
                <a16:creationId xmlns:a16="http://schemas.microsoft.com/office/drawing/2014/main" id="{B748AD55-42EB-43C4-B9FD-9064D02F2264}"/>
              </a:ext>
            </a:extLst>
          </p:cNvPr>
          <p:cNvSpPr>
            <a:spLocks noGrp="1"/>
          </p:cNvSpPr>
          <p:nvPr>
            <p:ph type="sldNum" sz="quarter" idx="12"/>
          </p:nvPr>
        </p:nvSpPr>
        <p:spPr/>
        <p:txBody>
          <a:bodyPr/>
          <a:lstStyle/>
          <a:p>
            <a:fld id="{6D22F896-40B5-4ADD-8801-0D06FADFA095}" type="slidenum">
              <a:rPr lang="en-US" smtClean="0"/>
              <a:t>45</a:t>
            </a:fld>
            <a:endParaRPr lang="en-US" dirty="0"/>
          </a:p>
        </p:txBody>
      </p:sp>
    </p:spTree>
    <p:extLst>
      <p:ext uri="{BB962C8B-B14F-4D97-AF65-F5344CB8AC3E}">
        <p14:creationId xmlns:p14="http://schemas.microsoft.com/office/powerpoint/2010/main" val="37109826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prstClr val="black"/>
                </a:solidFill>
              </a:rPr>
              <a:t>Contracts and Agreements under</a:t>
            </a:r>
            <a:br>
              <a:rPr lang="en-US" sz="2800" b="1" dirty="0">
                <a:solidFill>
                  <a:prstClr val="black"/>
                </a:solidFill>
              </a:rPr>
            </a:br>
            <a:r>
              <a:rPr lang="en-US" sz="2800" b="1" dirty="0">
                <a:solidFill>
                  <a:prstClr val="black"/>
                </a:solidFill>
              </a:rPr>
              <a:t>The Tribal Forest Protection Act of 2004</a:t>
            </a:r>
            <a:endParaRPr lang="en-US" sz="3100" dirty="0"/>
          </a:p>
        </p:txBody>
      </p:sp>
      <p:sp>
        <p:nvSpPr>
          <p:cNvPr id="3" name="Content Placeholder 2"/>
          <p:cNvSpPr>
            <a:spLocks noGrp="1"/>
          </p:cNvSpPr>
          <p:nvPr>
            <p:ph idx="1"/>
          </p:nvPr>
        </p:nvSpPr>
        <p:spPr>
          <a:xfrm>
            <a:off x="680321" y="2138966"/>
            <a:ext cx="9613861" cy="3599316"/>
          </a:xfrm>
        </p:spPr>
        <p:txBody>
          <a:bodyPr>
            <a:normAutofit lnSpcReduction="10000"/>
          </a:bodyPr>
          <a:lstStyle/>
          <a:p>
            <a:pPr marL="0" indent="0">
              <a:buNone/>
            </a:pPr>
            <a:r>
              <a:rPr lang="en-US" sz="3600" b="1" dirty="0"/>
              <a:t>CONTRACTING:</a:t>
            </a:r>
          </a:p>
          <a:p>
            <a:pPr>
              <a:buFont typeface="Wingdings" panose="05000000000000000000" pitchFamily="2" charset="2"/>
              <a:buChar char="Ø"/>
            </a:pPr>
            <a:r>
              <a:rPr lang="en-US" sz="3200" dirty="0"/>
              <a:t>How does TFPA fit in the framework of other federal contracting regulations?</a:t>
            </a:r>
          </a:p>
          <a:p>
            <a:pPr lvl="1">
              <a:buFont typeface="Wingdings" panose="05000000000000000000" pitchFamily="2" charset="2"/>
              <a:buChar char="§"/>
            </a:pPr>
            <a:r>
              <a:rPr lang="en-US" sz="3200" b="1" dirty="0">
                <a:solidFill>
                  <a:srgbClr val="FFC000"/>
                </a:solidFill>
              </a:rPr>
              <a:t>Non-competitive:  </a:t>
            </a:r>
            <a:r>
              <a:rPr lang="en-US" sz="3200" i="1" dirty="0"/>
              <a:t>TFPA authorizes the Agency to contract directly with a tribe if the conditions stated in the Act are met.</a:t>
            </a:r>
          </a:p>
          <a:p>
            <a:pPr lvl="1">
              <a:buFont typeface="Wingdings" panose="05000000000000000000" pitchFamily="2" charset="2"/>
              <a:buChar char="§"/>
            </a:pPr>
            <a:r>
              <a:rPr lang="en-US" sz="3200" b="1" dirty="0">
                <a:solidFill>
                  <a:schemeClr val="accent3">
                    <a:lumMod val="60000"/>
                    <a:lumOff val="40000"/>
                  </a:schemeClr>
                </a:solidFill>
              </a:rPr>
              <a:t>Competitive.  </a:t>
            </a:r>
            <a:r>
              <a:rPr lang="en-US" sz="3200" i="1" dirty="0"/>
              <a:t>TFPA authorizes the use of tribally-related evaluation factors.</a:t>
            </a:r>
          </a:p>
        </p:txBody>
      </p:sp>
      <p:sp>
        <p:nvSpPr>
          <p:cNvPr id="4" name="Title 1">
            <a:extLst>
              <a:ext uri="{FF2B5EF4-FFF2-40B4-BE49-F238E27FC236}">
                <a16:creationId xmlns:a16="http://schemas.microsoft.com/office/drawing/2014/main" id="{C26B0B32-FD90-4112-B4B7-AE09801CF36A}"/>
              </a:ext>
            </a:extLst>
          </p:cNvPr>
          <p:cNvSpPr txBox="1">
            <a:spLocks/>
          </p:cNvSpPr>
          <p:nvPr/>
        </p:nvSpPr>
        <p:spPr>
          <a:xfrm>
            <a:off x="832721" y="905628"/>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2800" b="1"/>
              <a:t>Contracts and Agreements under</a:t>
            </a:r>
            <a:br>
              <a:rPr lang="en-US" sz="2800" b="1"/>
            </a:br>
            <a:r>
              <a:rPr lang="en-US" sz="2800" b="1"/>
              <a:t>The Tribal Forest Protection Act of 2004</a:t>
            </a:r>
            <a:endParaRPr lang="en-US" sz="2800" dirty="0"/>
          </a:p>
        </p:txBody>
      </p:sp>
      <p:sp>
        <p:nvSpPr>
          <p:cNvPr id="5" name="Slide Number Placeholder 4">
            <a:extLst>
              <a:ext uri="{FF2B5EF4-FFF2-40B4-BE49-F238E27FC236}">
                <a16:creationId xmlns:a16="http://schemas.microsoft.com/office/drawing/2014/main" id="{26EF3918-A0A9-4B16-9F54-F92E50B52965}"/>
              </a:ext>
            </a:extLst>
          </p:cNvPr>
          <p:cNvSpPr>
            <a:spLocks noGrp="1"/>
          </p:cNvSpPr>
          <p:nvPr>
            <p:ph type="sldNum" sz="quarter" idx="12"/>
          </p:nvPr>
        </p:nvSpPr>
        <p:spPr/>
        <p:txBody>
          <a:bodyPr/>
          <a:lstStyle/>
          <a:p>
            <a:fld id="{6D22F896-40B5-4ADD-8801-0D06FADFA095}" type="slidenum">
              <a:rPr lang="en-US" smtClean="0"/>
              <a:t>46</a:t>
            </a:fld>
            <a:endParaRPr lang="en-US" dirty="0"/>
          </a:p>
        </p:txBody>
      </p:sp>
    </p:spTree>
    <p:extLst>
      <p:ext uri="{BB962C8B-B14F-4D97-AF65-F5344CB8AC3E}">
        <p14:creationId xmlns:p14="http://schemas.microsoft.com/office/powerpoint/2010/main" val="24062257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prstClr val="black"/>
                </a:solidFill>
              </a:rPr>
              <a:t>Contracts and Agreements under</a:t>
            </a:r>
            <a:br>
              <a:rPr lang="en-US" sz="2800" b="1" dirty="0">
                <a:solidFill>
                  <a:prstClr val="black"/>
                </a:solidFill>
              </a:rPr>
            </a:br>
            <a:r>
              <a:rPr lang="en-US" sz="2800" b="1" dirty="0">
                <a:solidFill>
                  <a:prstClr val="black"/>
                </a:solidFill>
              </a:rPr>
              <a:t>The Tribal Forest Protection Act of 2004</a:t>
            </a:r>
            <a:endParaRPr lang="en-US" sz="3100" dirty="0"/>
          </a:p>
        </p:txBody>
      </p:sp>
      <p:sp>
        <p:nvSpPr>
          <p:cNvPr id="3" name="Content Placeholder 2"/>
          <p:cNvSpPr>
            <a:spLocks noGrp="1"/>
          </p:cNvSpPr>
          <p:nvPr>
            <p:ph idx="1"/>
          </p:nvPr>
        </p:nvSpPr>
        <p:spPr>
          <a:xfrm>
            <a:off x="680321" y="2001556"/>
            <a:ext cx="9613861" cy="3599316"/>
          </a:xfrm>
        </p:spPr>
        <p:txBody>
          <a:bodyPr>
            <a:normAutofit lnSpcReduction="10000"/>
          </a:bodyPr>
          <a:lstStyle/>
          <a:p>
            <a:pPr marL="0" indent="0">
              <a:buNone/>
            </a:pPr>
            <a:r>
              <a:rPr lang="en-US" sz="3600" b="1" dirty="0"/>
              <a:t>CONTRACTING:</a:t>
            </a:r>
          </a:p>
          <a:p>
            <a:pPr>
              <a:buFont typeface="Wingdings" panose="05000000000000000000" pitchFamily="2" charset="2"/>
              <a:buChar char="Ø"/>
            </a:pPr>
            <a:r>
              <a:rPr lang="en-US" sz="3200" dirty="0"/>
              <a:t>How does TFPA fit in the framework of other federal contracting regulations?</a:t>
            </a:r>
          </a:p>
          <a:p>
            <a:pPr marL="0" indent="0">
              <a:buNone/>
            </a:pPr>
            <a:endParaRPr lang="en-US" sz="3200" dirty="0"/>
          </a:p>
          <a:p>
            <a:pPr lvl="1">
              <a:buFont typeface="Wingdings" panose="05000000000000000000" pitchFamily="2" charset="2"/>
              <a:buChar char="§"/>
            </a:pPr>
            <a:r>
              <a:rPr lang="en-US" sz="3200" b="1" u="sng" dirty="0">
                <a:solidFill>
                  <a:srgbClr val="FFC000"/>
                </a:solidFill>
              </a:rPr>
              <a:t>Non-competitive</a:t>
            </a:r>
            <a:r>
              <a:rPr lang="en-US" sz="3200" dirty="0">
                <a:solidFill>
                  <a:srgbClr val="FFC000"/>
                </a:solidFill>
              </a:rPr>
              <a:t>: </a:t>
            </a:r>
          </a:p>
          <a:p>
            <a:pPr lvl="2">
              <a:buFont typeface="Wingdings" panose="05000000000000000000" pitchFamily="2" charset="2"/>
              <a:buChar char="§"/>
            </a:pPr>
            <a:r>
              <a:rPr lang="en-US" sz="3200" dirty="0"/>
              <a:t>Federal Acquisition Regulations (FAR):  FAR 6.302-5:  Authorized or Required by Statute.</a:t>
            </a:r>
          </a:p>
          <a:p>
            <a:pPr lvl="1">
              <a:buFont typeface="Wingdings" panose="05000000000000000000" pitchFamily="2" charset="2"/>
              <a:buChar char="§"/>
            </a:pPr>
            <a:endParaRPr lang="en-US" dirty="0"/>
          </a:p>
        </p:txBody>
      </p:sp>
      <p:sp>
        <p:nvSpPr>
          <p:cNvPr id="5" name="Title 1">
            <a:extLst>
              <a:ext uri="{FF2B5EF4-FFF2-40B4-BE49-F238E27FC236}">
                <a16:creationId xmlns:a16="http://schemas.microsoft.com/office/drawing/2014/main" id="{4B695FC5-8623-420F-8F52-64334DDCFEDD}"/>
              </a:ext>
            </a:extLst>
          </p:cNvPr>
          <p:cNvSpPr txBox="1">
            <a:spLocks/>
          </p:cNvSpPr>
          <p:nvPr/>
        </p:nvSpPr>
        <p:spPr>
          <a:xfrm>
            <a:off x="832721" y="920618"/>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2800" b="1"/>
              <a:t>Contracts and Agreements under</a:t>
            </a:r>
            <a:br>
              <a:rPr lang="en-US" sz="2800" b="1"/>
            </a:br>
            <a:r>
              <a:rPr lang="en-US" sz="2800" b="1"/>
              <a:t>The Tribal Forest Protection Act of 2004</a:t>
            </a:r>
            <a:endParaRPr lang="en-US" sz="2800" dirty="0"/>
          </a:p>
        </p:txBody>
      </p:sp>
      <p:sp>
        <p:nvSpPr>
          <p:cNvPr id="4" name="Slide Number Placeholder 3">
            <a:extLst>
              <a:ext uri="{FF2B5EF4-FFF2-40B4-BE49-F238E27FC236}">
                <a16:creationId xmlns:a16="http://schemas.microsoft.com/office/drawing/2014/main" id="{4F8223A6-0598-4C13-A74A-99F82ACE8379}"/>
              </a:ext>
            </a:extLst>
          </p:cNvPr>
          <p:cNvSpPr>
            <a:spLocks noGrp="1"/>
          </p:cNvSpPr>
          <p:nvPr>
            <p:ph type="sldNum" sz="quarter" idx="12"/>
          </p:nvPr>
        </p:nvSpPr>
        <p:spPr/>
        <p:txBody>
          <a:bodyPr/>
          <a:lstStyle/>
          <a:p>
            <a:fld id="{6D22F896-40B5-4ADD-8801-0D06FADFA095}" type="slidenum">
              <a:rPr lang="en-US" smtClean="0"/>
              <a:t>47</a:t>
            </a:fld>
            <a:endParaRPr lang="en-US" dirty="0"/>
          </a:p>
        </p:txBody>
      </p:sp>
    </p:spTree>
    <p:extLst>
      <p:ext uri="{BB962C8B-B14F-4D97-AF65-F5344CB8AC3E}">
        <p14:creationId xmlns:p14="http://schemas.microsoft.com/office/powerpoint/2010/main" val="5937507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prstClr val="black"/>
                </a:solidFill>
              </a:rPr>
              <a:t>Contracts and Agreements under</a:t>
            </a:r>
            <a:br>
              <a:rPr lang="en-US" sz="2800" b="1" dirty="0">
                <a:solidFill>
                  <a:prstClr val="black"/>
                </a:solidFill>
              </a:rPr>
            </a:br>
            <a:r>
              <a:rPr lang="en-US" sz="2800" b="1" dirty="0">
                <a:solidFill>
                  <a:prstClr val="black"/>
                </a:solidFill>
              </a:rPr>
              <a:t>The Tribal Forest Protection Act of 2004</a:t>
            </a:r>
            <a:endParaRPr lang="en-US" sz="3100" dirty="0"/>
          </a:p>
        </p:txBody>
      </p:sp>
      <p:sp>
        <p:nvSpPr>
          <p:cNvPr id="3" name="Content Placeholder 2"/>
          <p:cNvSpPr>
            <a:spLocks noGrp="1"/>
          </p:cNvSpPr>
          <p:nvPr>
            <p:ph idx="1"/>
          </p:nvPr>
        </p:nvSpPr>
        <p:spPr>
          <a:xfrm>
            <a:off x="680320" y="1986566"/>
            <a:ext cx="9613861" cy="3599316"/>
          </a:xfrm>
        </p:spPr>
        <p:txBody>
          <a:bodyPr>
            <a:noAutofit/>
          </a:bodyPr>
          <a:lstStyle/>
          <a:p>
            <a:pPr marL="0" indent="0">
              <a:buNone/>
            </a:pPr>
            <a:r>
              <a:rPr lang="en-US" sz="3200" b="1" u="sng" dirty="0">
                <a:solidFill>
                  <a:srgbClr val="FFC000"/>
                </a:solidFill>
              </a:rPr>
              <a:t>Non-Competitive Process </a:t>
            </a:r>
            <a:r>
              <a:rPr lang="en-US" sz="3200" u="sng" dirty="0">
                <a:solidFill>
                  <a:srgbClr val="FFC000"/>
                </a:solidFill>
              </a:rPr>
              <a:t>(Procurement)</a:t>
            </a:r>
            <a:r>
              <a:rPr lang="en-US" sz="3200" b="1" dirty="0">
                <a:solidFill>
                  <a:srgbClr val="FFC000"/>
                </a:solidFill>
              </a:rPr>
              <a:t>:</a:t>
            </a:r>
          </a:p>
          <a:p>
            <a:pPr lvl="2">
              <a:buFont typeface="Wingdings" panose="05000000000000000000" pitchFamily="2" charset="2"/>
              <a:buChar char="Ø"/>
            </a:pPr>
            <a:r>
              <a:rPr lang="en-US" sz="2800" dirty="0"/>
              <a:t>Project approved.</a:t>
            </a:r>
          </a:p>
          <a:p>
            <a:pPr lvl="2">
              <a:buFont typeface="Wingdings" panose="05000000000000000000" pitchFamily="2" charset="2"/>
              <a:buChar char="Ø"/>
            </a:pPr>
            <a:r>
              <a:rPr lang="en-US" sz="2800" dirty="0"/>
              <a:t>“Pre-solicitation” meetings with Tribe.</a:t>
            </a:r>
          </a:p>
          <a:p>
            <a:pPr lvl="2">
              <a:buFont typeface="Wingdings" panose="05000000000000000000" pitchFamily="2" charset="2"/>
              <a:buChar char="Ø"/>
            </a:pPr>
            <a:r>
              <a:rPr lang="en-US" sz="2800" dirty="0"/>
              <a:t>Evaluation Criteria selected, if relevant.</a:t>
            </a:r>
          </a:p>
          <a:p>
            <a:pPr lvl="2">
              <a:buFont typeface="Wingdings" panose="05000000000000000000" pitchFamily="2" charset="2"/>
              <a:buChar char="Ø"/>
            </a:pPr>
            <a:r>
              <a:rPr lang="en-US" sz="2800" dirty="0"/>
              <a:t>Draft solicitation.</a:t>
            </a:r>
          </a:p>
          <a:p>
            <a:pPr lvl="2">
              <a:buFont typeface="Wingdings" panose="05000000000000000000" pitchFamily="2" charset="2"/>
              <a:buChar char="Ø"/>
            </a:pPr>
            <a:r>
              <a:rPr lang="en-US" sz="2800" dirty="0"/>
              <a:t>Issue solicitation to selected Tribe.</a:t>
            </a:r>
          </a:p>
          <a:p>
            <a:pPr lvl="2">
              <a:buFont typeface="Wingdings" panose="05000000000000000000" pitchFamily="2" charset="2"/>
              <a:buChar char="Ø"/>
            </a:pPr>
            <a:r>
              <a:rPr lang="en-US" sz="2800" dirty="0"/>
              <a:t>Pre-proposal conference.</a:t>
            </a:r>
          </a:p>
          <a:p>
            <a:pPr lvl="2">
              <a:buFont typeface="Wingdings" panose="05000000000000000000" pitchFamily="2" charset="2"/>
              <a:buChar char="Ø"/>
            </a:pPr>
            <a:r>
              <a:rPr lang="en-US" sz="2800" dirty="0"/>
              <a:t>Receive and evaluate proposal.</a:t>
            </a:r>
          </a:p>
          <a:p>
            <a:pPr lvl="2">
              <a:buFont typeface="Wingdings" panose="05000000000000000000" pitchFamily="2" charset="2"/>
              <a:buChar char="Ø"/>
            </a:pPr>
            <a:r>
              <a:rPr lang="en-US" sz="2800" dirty="0"/>
              <a:t>Award Contract.</a:t>
            </a:r>
          </a:p>
          <a:p>
            <a:pPr lvl="2">
              <a:buFont typeface="Wingdings" panose="05000000000000000000" pitchFamily="2" charset="2"/>
              <a:buChar char="Ø"/>
            </a:pPr>
            <a:r>
              <a:rPr lang="en-US" sz="2800" dirty="0"/>
              <a:t>Pre-work Meeting / Start Work.</a:t>
            </a:r>
          </a:p>
          <a:p>
            <a:pPr lvl="2">
              <a:buFont typeface="Wingdings" panose="05000000000000000000" pitchFamily="2" charset="2"/>
              <a:buChar char="§"/>
            </a:pPr>
            <a:endParaRPr lang="en-US" sz="2800" dirty="0"/>
          </a:p>
          <a:p>
            <a:pPr lvl="2">
              <a:buFont typeface="Wingdings" panose="05000000000000000000" pitchFamily="2" charset="2"/>
              <a:buChar char="§"/>
            </a:pPr>
            <a:endParaRPr lang="en-US" sz="3200" dirty="0"/>
          </a:p>
        </p:txBody>
      </p:sp>
      <p:sp>
        <p:nvSpPr>
          <p:cNvPr id="4" name="Title 1">
            <a:extLst>
              <a:ext uri="{FF2B5EF4-FFF2-40B4-BE49-F238E27FC236}">
                <a16:creationId xmlns:a16="http://schemas.microsoft.com/office/drawing/2014/main" id="{AA17044F-0489-4C92-8821-59AB7891746D}"/>
              </a:ext>
            </a:extLst>
          </p:cNvPr>
          <p:cNvSpPr txBox="1">
            <a:spLocks/>
          </p:cNvSpPr>
          <p:nvPr/>
        </p:nvSpPr>
        <p:spPr>
          <a:xfrm>
            <a:off x="832721" y="905628"/>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2800" b="1"/>
              <a:t>Contracts and Agreements under</a:t>
            </a:r>
            <a:br>
              <a:rPr lang="en-US" sz="2800" b="1"/>
            </a:br>
            <a:r>
              <a:rPr lang="en-US" sz="2800" b="1"/>
              <a:t>The Tribal Forest Protection Act of 2004</a:t>
            </a:r>
            <a:endParaRPr lang="en-US" sz="2800" dirty="0"/>
          </a:p>
        </p:txBody>
      </p:sp>
      <p:sp>
        <p:nvSpPr>
          <p:cNvPr id="5" name="Slide Number Placeholder 4">
            <a:extLst>
              <a:ext uri="{FF2B5EF4-FFF2-40B4-BE49-F238E27FC236}">
                <a16:creationId xmlns:a16="http://schemas.microsoft.com/office/drawing/2014/main" id="{541F9658-4CC0-421C-BA5A-C0978FC7D0E8}"/>
              </a:ext>
            </a:extLst>
          </p:cNvPr>
          <p:cNvSpPr>
            <a:spLocks noGrp="1"/>
          </p:cNvSpPr>
          <p:nvPr>
            <p:ph type="sldNum" sz="quarter" idx="12"/>
          </p:nvPr>
        </p:nvSpPr>
        <p:spPr/>
        <p:txBody>
          <a:bodyPr/>
          <a:lstStyle/>
          <a:p>
            <a:fld id="{6D22F896-40B5-4ADD-8801-0D06FADFA095}" type="slidenum">
              <a:rPr lang="en-US" smtClean="0"/>
              <a:t>48</a:t>
            </a:fld>
            <a:endParaRPr lang="en-US" dirty="0"/>
          </a:p>
        </p:txBody>
      </p:sp>
    </p:spTree>
    <p:extLst>
      <p:ext uri="{BB962C8B-B14F-4D97-AF65-F5344CB8AC3E}">
        <p14:creationId xmlns:p14="http://schemas.microsoft.com/office/powerpoint/2010/main" val="29378462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prstClr val="black"/>
                </a:solidFill>
              </a:rPr>
              <a:t>Contracts and Agreements under</a:t>
            </a:r>
            <a:br>
              <a:rPr lang="en-US" sz="2800" b="1" dirty="0">
                <a:solidFill>
                  <a:prstClr val="black"/>
                </a:solidFill>
              </a:rPr>
            </a:br>
            <a:r>
              <a:rPr lang="en-US" sz="2800" b="1" dirty="0">
                <a:solidFill>
                  <a:prstClr val="black"/>
                </a:solidFill>
              </a:rPr>
              <a:t>The Tribal Forest Protection Act of 2004</a:t>
            </a:r>
            <a:endParaRPr lang="en-US" sz="3100" dirty="0"/>
          </a:p>
        </p:txBody>
      </p:sp>
      <p:sp>
        <p:nvSpPr>
          <p:cNvPr id="3" name="Content Placeholder 2"/>
          <p:cNvSpPr>
            <a:spLocks noGrp="1"/>
          </p:cNvSpPr>
          <p:nvPr>
            <p:ph idx="1"/>
          </p:nvPr>
        </p:nvSpPr>
        <p:spPr>
          <a:xfrm>
            <a:off x="680321" y="1986566"/>
            <a:ext cx="9613861" cy="3599316"/>
          </a:xfrm>
        </p:spPr>
        <p:txBody>
          <a:bodyPr>
            <a:normAutofit/>
          </a:bodyPr>
          <a:lstStyle/>
          <a:p>
            <a:pPr marL="0" indent="0">
              <a:buNone/>
            </a:pPr>
            <a:r>
              <a:rPr lang="en-US" sz="3200" b="1" u="sng" dirty="0"/>
              <a:t>CONTRACTING</a:t>
            </a:r>
            <a:r>
              <a:rPr lang="en-US" sz="3200" b="1" dirty="0"/>
              <a:t>:</a:t>
            </a:r>
          </a:p>
          <a:p>
            <a:pPr marL="0" indent="0" algn="ctr">
              <a:buNone/>
            </a:pPr>
            <a:endParaRPr lang="en-US" sz="900" b="1" dirty="0"/>
          </a:p>
          <a:p>
            <a:pPr>
              <a:buFont typeface="Wingdings" panose="05000000000000000000" pitchFamily="2" charset="2"/>
              <a:buChar char="Ø"/>
            </a:pPr>
            <a:r>
              <a:rPr lang="en-US" sz="3200" dirty="0"/>
              <a:t>How does TFPA fit in the framework of other federal contracting regulations?</a:t>
            </a:r>
          </a:p>
          <a:p>
            <a:pPr lvl="1">
              <a:buFont typeface="Wingdings" panose="05000000000000000000" pitchFamily="2" charset="2"/>
              <a:buChar char="§"/>
            </a:pPr>
            <a:r>
              <a:rPr lang="en-US" sz="3200" b="1" u="sng" dirty="0">
                <a:solidFill>
                  <a:schemeClr val="accent3">
                    <a:lumMod val="40000"/>
                    <a:lumOff val="60000"/>
                  </a:schemeClr>
                </a:solidFill>
              </a:rPr>
              <a:t>Competitive</a:t>
            </a:r>
            <a:r>
              <a:rPr lang="en-US" sz="3200" dirty="0">
                <a:solidFill>
                  <a:schemeClr val="accent3">
                    <a:lumMod val="40000"/>
                    <a:lumOff val="60000"/>
                  </a:schemeClr>
                </a:solidFill>
              </a:rPr>
              <a:t>:  </a:t>
            </a:r>
            <a:r>
              <a:rPr lang="en-US" sz="3200" dirty="0"/>
              <a:t>TFPA authorizes the Government to use “Best Value” contracting to make the award decision.</a:t>
            </a:r>
            <a:endParaRPr lang="en-US" sz="3200" b="1" dirty="0"/>
          </a:p>
          <a:p>
            <a:pPr lvl="2">
              <a:buFont typeface="Wingdings" panose="05000000000000000000" pitchFamily="2" charset="2"/>
              <a:buChar char="§"/>
            </a:pPr>
            <a:endParaRPr lang="en-US" sz="2000" dirty="0"/>
          </a:p>
          <a:p>
            <a:pPr lvl="2">
              <a:buFont typeface="Wingdings" panose="05000000000000000000" pitchFamily="2" charset="2"/>
              <a:buChar char="§"/>
            </a:pPr>
            <a:endParaRPr lang="en-US" dirty="0"/>
          </a:p>
        </p:txBody>
      </p:sp>
      <p:sp>
        <p:nvSpPr>
          <p:cNvPr id="4" name="Title 1">
            <a:extLst>
              <a:ext uri="{FF2B5EF4-FFF2-40B4-BE49-F238E27FC236}">
                <a16:creationId xmlns:a16="http://schemas.microsoft.com/office/drawing/2014/main" id="{303AE94D-9299-4258-BD8F-60E67FD180F7}"/>
              </a:ext>
            </a:extLst>
          </p:cNvPr>
          <p:cNvSpPr txBox="1">
            <a:spLocks/>
          </p:cNvSpPr>
          <p:nvPr/>
        </p:nvSpPr>
        <p:spPr>
          <a:xfrm>
            <a:off x="832721" y="905628"/>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2800" b="1"/>
              <a:t>Contracts and Agreements under</a:t>
            </a:r>
            <a:br>
              <a:rPr lang="en-US" sz="2800" b="1"/>
            </a:br>
            <a:r>
              <a:rPr lang="en-US" sz="2800" b="1"/>
              <a:t>The Tribal Forest Protection Act of 2004</a:t>
            </a:r>
            <a:endParaRPr lang="en-US" sz="2800" dirty="0"/>
          </a:p>
        </p:txBody>
      </p:sp>
      <p:sp>
        <p:nvSpPr>
          <p:cNvPr id="5" name="Slide Number Placeholder 4">
            <a:extLst>
              <a:ext uri="{FF2B5EF4-FFF2-40B4-BE49-F238E27FC236}">
                <a16:creationId xmlns:a16="http://schemas.microsoft.com/office/drawing/2014/main" id="{6F0BA020-D93D-47CB-AEBD-303D636A8AA5}"/>
              </a:ext>
            </a:extLst>
          </p:cNvPr>
          <p:cNvSpPr>
            <a:spLocks noGrp="1"/>
          </p:cNvSpPr>
          <p:nvPr>
            <p:ph type="sldNum" sz="quarter" idx="12"/>
          </p:nvPr>
        </p:nvSpPr>
        <p:spPr/>
        <p:txBody>
          <a:bodyPr/>
          <a:lstStyle/>
          <a:p>
            <a:fld id="{6D22F896-40B5-4ADD-8801-0D06FADFA095}" type="slidenum">
              <a:rPr lang="en-US" smtClean="0"/>
              <a:t>49</a:t>
            </a:fld>
            <a:endParaRPr lang="en-US" dirty="0"/>
          </a:p>
        </p:txBody>
      </p:sp>
    </p:spTree>
    <p:extLst>
      <p:ext uri="{BB962C8B-B14F-4D97-AF65-F5344CB8AC3E}">
        <p14:creationId xmlns:p14="http://schemas.microsoft.com/office/powerpoint/2010/main" val="1716426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E67B7-8C23-48CC-8E72-7A7081329E17}"/>
              </a:ext>
            </a:extLst>
          </p:cNvPr>
          <p:cNvSpPr>
            <a:spLocks noGrp="1"/>
          </p:cNvSpPr>
          <p:nvPr>
            <p:ph type="title"/>
          </p:nvPr>
        </p:nvSpPr>
        <p:spPr/>
        <p:txBody>
          <a:bodyPr/>
          <a:lstStyle/>
          <a:p>
            <a:r>
              <a:rPr lang="en-US" dirty="0"/>
              <a:t>Agenda</a:t>
            </a:r>
          </a:p>
        </p:txBody>
      </p:sp>
      <p:graphicFrame>
        <p:nvGraphicFramePr>
          <p:cNvPr id="11" name="Content Placeholder 10">
            <a:extLst>
              <a:ext uri="{FF2B5EF4-FFF2-40B4-BE49-F238E27FC236}">
                <a16:creationId xmlns:a16="http://schemas.microsoft.com/office/drawing/2014/main" id="{A912CC21-48E7-4964-AB69-59EC2EB8ACF2}"/>
              </a:ext>
            </a:extLst>
          </p:cNvPr>
          <p:cNvGraphicFramePr>
            <a:graphicFrameLocks noGrp="1"/>
          </p:cNvGraphicFramePr>
          <p:nvPr>
            <p:ph idx="1"/>
            <p:extLst>
              <p:ext uri="{D42A27DB-BD31-4B8C-83A1-F6EECF244321}">
                <p14:modId xmlns:p14="http://schemas.microsoft.com/office/powerpoint/2010/main" val="12423015"/>
              </p:ext>
            </p:extLst>
          </p:nvPr>
        </p:nvGraphicFramePr>
        <p:xfrm>
          <a:off x="558045" y="1955409"/>
          <a:ext cx="9936453" cy="4760057"/>
        </p:xfrm>
        <a:graphic>
          <a:graphicData uri="http://schemas.openxmlformats.org/drawingml/2006/table">
            <a:tbl>
              <a:tblPr firstRow="1" firstCol="1" bandRow="1">
                <a:tableStyleId>{5C22544A-7EE6-4342-B048-85BDC9FD1C3A}</a:tableStyleId>
              </a:tblPr>
              <a:tblGrid>
                <a:gridCol w="5014658">
                  <a:extLst>
                    <a:ext uri="{9D8B030D-6E8A-4147-A177-3AD203B41FA5}">
                      <a16:colId xmlns:a16="http://schemas.microsoft.com/office/drawing/2014/main" val="3477589516"/>
                    </a:ext>
                  </a:extLst>
                </a:gridCol>
                <a:gridCol w="4921795">
                  <a:extLst>
                    <a:ext uri="{9D8B030D-6E8A-4147-A177-3AD203B41FA5}">
                      <a16:colId xmlns:a16="http://schemas.microsoft.com/office/drawing/2014/main" val="2209880191"/>
                    </a:ext>
                  </a:extLst>
                </a:gridCol>
              </a:tblGrid>
              <a:tr h="267171">
                <a:tc>
                  <a:txBody>
                    <a:bodyPr/>
                    <a:lstStyle/>
                    <a:p>
                      <a:pPr marL="0" marR="0">
                        <a:spcBef>
                          <a:spcPts val="0"/>
                        </a:spcBef>
                        <a:spcAft>
                          <a:spcPts val="1200"/>
                        </a:spcAft>
                      </a:pPr>
                      <a:r>
                        <a:rPr lang="en-US" sz="1800" dirty="0">
                          <a:solidFill>
                            <a:schemeClr val="bg1"/>
                          </a:solidFill>
                          <a:effectLst/>
                        </a:rPr>
                        <a:t>Description</a:t>
                      </a:r>
                      <a:endPar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spcBef>
                          <a:spcPts val="0"/>
                        </a:spcBef>
                        <a:spcAft>
                          <a:spcPts val="1200"/>
                        </a:spcAft>
                      </a:pPr>
                      <a:r>
                        <a:rPr lang="en-US" sz="1800" dirty="0">
                          <a:solidFill>
                            <a:schemeClr val="bg1"/>
                          </a:solidFill>
                          <a:effectLst/>
                        </a:rPr>
                        <a:t>Presenter</a:t>
                      </a:r>
                      <a:endPar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219378862"/>
                  </a:ext>
                </a:extLst>
              </a:tr>
              <a:tr h="534342">
                <a:tc>
                  <a:txBody>
                    <a:bodyPr/>
                    <a:lstStyle/>
                    <a:p>
                      <a:pPr marL="0" marR="0">
                        <a:spcBef>
                          <a:spcPts val="0"/>
                        </a:spcBef>
                        <a:spcAft>
                          <a:spcPts val="1200"/>
                        </a:spcAft>
                      </a:pPr>
                      <a:r>
                        <a:rPr lang="en-US" sz="1800" dirty="0">
                          <a:solidFill>
                            <a:schemeClr val="bg1"/>
                          </a:solidFill>
                          <a:effectLst/>
                        </a:rPr>
                        <a:t>Welcome, Introductions, and Webinar Objectives</a:t>
                      </a:r>
                      <a:endPar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spcBef>
                          <a:spcPts val="0"/>
                        </a:spcBef>
                        <a:spcAft>
                          <a:spcPts val="0"/>
                        </a:spcAft>
                      </a:pPr>
                      <a:r>
                        <a:rPr lang="en-US" sz="1800" dirty="0">
                          <a:solidFill>
                            <a:schemeClr val="bg1"/>
                          </a:solidFill>
                          <a:effectLst/>
                        </a:rPr>
                        <a:t>Stephanie Lucero, TFPA Workshop Coordinator</a:t>
                      </a:r>
                      <a:endPar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889352873"/>
                  </a:ext>
                </a:extLst>
              </a:tr>
              <a:tr h="801513">
                <a:tc>
                  <a:txBody>
                    <a:bodyPr/>
                    <a:lstStyle/>
                    <a:p>
                      <a:pPr marL="0" marR="0">
                        <a:spcBef>
                          <a:spcPts val="0"/>
                        </a:spcBef>
                        <a:spcAft>
                          <a:spcPts val="0"/>
                        </a:spcAft>
                      </a:pPr>
                      <a:r>
                        <a:rPr lang="en-US" sz="1800" dirty="0">
                          <a:solidFill>
                            <a:schemeClr val="bg1"/>
                          </a:solidFill>
                          <a:effectLst/>
                        </a:rPr>
                        <a:t>Overview of TFPA in Terms of Acquisitions</a:t>
                      </a:r>
                    </a:p>
                    <a:p>
                      <a:pPr marL="0" marR="0">
                        <a:spcBef>
                          <a:spcPts val="0"/>
                        </a:spcBef>
                        <a:spcAft>
                          <a:spcPts val="0"/>
                        </a:spcAft>
                      </a:pPr>
                      <a:endPar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spcBef>
                          <a:spcPts val="0"/>
                        </a:spcBef>
                        <a:spcAft>
                          <a:spcPts val="1200"/>
                        </a:spcAft>
                      </a:pPr>
                      <a:r>
                        <a:rPr lang="es-MX" sz="1800" dirty="0">
                          <a:solidFill>
                            <a:schemeClr val="bg1"/>
                          </a:solidFill>
                          <a:effectLst/>
                        </a:rPr>
                        <a:t>Intertribal Timber Council</a:t>
                      </a:r>
                      <a:endPar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6603749"/>
                  </a:ext>
                </a:extLst>
              </a:tr>
              <a:tr h="6305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Contracts between Tribes and USFS</a:t>
                      </a:r>
                    </a:p>
                    <a:p>
                      <a:pPr marL="0" marR="0">
                        <a:spcBef>
                          <a:spcPts val="0"/>
                        </a:spcBef>
                        <a:spcAft>
                          <a:spcPts val="0"/>
                        </a:spcAft>
                      </a:pPr>
                      <a:endParaRPr lang="en-US" sz="1800" dirty="0">
                        <a:solidFill>
                          <a:schemeClr val="bg1"/>
                        </a:solidFill>
                        <a:effectLst/>
                      </a:endParaRPr>
                    </a:p>
                  </a:txBody>
                  <a:tcPr marL="68580" marR="68580" marT="0" marB="0">
                    <a:noFill/>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800" dirty="0">
                          <a:solidFill>
                            <a:schemeClr val="bg1"/>
                          </a:solidFill>
                          <a:effectLst/>
                        </a:rPr>
                        <a:t>Gavin Smith, WO AQM Procurement Analyst</a:t>
                      </a:r>
                    </a:p>
                  </a:txBody>
                  <a:tcPr marL="68580" marR="68580" marT="0" marB="0">
                    <a:noFill/>
                  </a:tcPr>
                </a:tc>
                <a:extLst>
                  <a:ext uri="{0D108BD9-81ED-4DB2-BD59-A6C34878D82A}">
                    <a16:rowId xmlns:a16="http://schemas.microsoft.com/office/drawing/2014/main" val="4032070785"/>
                  </a:ext>
                </a:extLst>
              </a:tr>
              <a:tr h="8015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Partnering with Agreements and Grants </a:t>
                      </a:r>
                    </a:p>
                    <a:p>
                      <a:pPr marL="0" marR="0">
                        <a:spcBef>
                          <a:spcPts val="0"/>
                        </a:spcBef>
                        <a:spcAft>
                          <a:spcPts val="0"/>
                        </a:spcAft>
                      </a:pPr>
                      <a:r>
                        <a:rPr lang="en-US" sz="1800" dirty="0">
                          <a:solidFill>
                            <a:schemeClr val="bg1"/>
                          </a:solidFill>
                          <a:effectLst/>
                        </a:rPr>
                        <a:t> </a:t>
                      </a:r>
                      <a:endPar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Allison </a:t>
                      </a:r>
                      <a:r>
                        <a:rPr lang="en-US" sz="1800" dirty="0" err="1">
                          <a:solidFill>
                            <a:schemeClr val="bg1"/>
                          </a:solidFill>
                          <a:effectLst/>
                        </a:rPr>
                        <a:t>Leiman</a:t>
                      </a:r>
                      <a:r>
                        <a:rPr lang="en-US" sz="1800" dirty="0">
                          <a:solidFill>
                            <a:schemeClr val="bg1"/>
                          </a:solidFill>
                          <a:effectLst/>
                        </a:rPr>
                        <a:t>, National G&amp;A Policy Specialist</a:t>
                      </a:r>
                      <a:endPar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chemeClr val="bg1"/>
                          </a:solidFill>
                          <a:effectLst/>
                        </a:rPr>
                        <a:t> </a:t>
                      </a:r>
                      <a:endPar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910872052"/>
                  </a:ext>
                </a:extLst>
              </a:tr>
              <a:tr h="894814">
                <a:tc>
                  <a:txBody>
                    <a:bodyPr/>
                    <a:lstStyle/>
                    <a:p>
                      <a:pPr marL="0" marR="0">
                        <a:spcBef>
                          <a:spcPts val="0"/>
                        </a:spcBef>
                        <a:spcAft>
                          <a:spcPts val="0"/>
                        </a:spcAft>
                      </a:pPr>
                      <a:r>
                        <a:rPr lang="en-US" sz="1800" dirty="0">
                          <a:solidFill>
                            <a:schemeClr val="bg1"/>
                          </a:solidFill>
                          <a:effectLst/>
                        </a:rPr>
                        <a:t>Facilitated discussion:</a:t>
                      </a:r>
                      <a:endPar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spcBef>
                          <a:spcPts val="0"/>
                        </a:spcBef>
                        <a:spcAft>
                          <a:spcPts val="0"/>
                        </a:spcAft>
                      </a:pPr>
                      <a:r>
                        <a:rPr lang="en-US" sz="1800" dirty="0">
                          <a:solidFill>
                            <a:schemeClr val="bg1"/>
                          </a:solidFill>
                          <a:effectLst/>
                        </a:rPr>
                        <a:t>All</a:t>
                      </a:r>
                    </a:p>
                    <a:p>
                      <a:pPr marL="0" marR="0">
                        <a:spcBef>
                          <a:spcPts val="0"/>
                        </a:spcBef>
                        <a:spcAft>
                          <a:spcPts val="0"/>
                        </a:spcAft>
                      </a:pPr>
                      <a:r>
                        <a:rPr lang="en-US" sz="1800" dirty="0">
                          <a:solidFill>
                            <a:schemeClr val="bg1"/>
                          </a:solidFill>
                          <a:effectLst/>
                        </a:rPr>
                        <a:t>Stephanie Lucero, TFPA Workshop Coordinator</a:t>
                      </a:r>
                      <a:endPar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769309444"/>
                  </a:ext>
                </a:extLst>
              </a:tr>
              <a:tr h="534342">
                <a:tc>
                  <a:txBody>
                    <a:bodyPr/>
                    <a:lstStyle/>
                    <a:p>
                      <a:pPr marL="0" marR="0">
                        <a:spcBef>
                          <a:spcPts val="0"/>
                        </a:spcBef>
                        <a:spcAft>
                          <a:spcPts val="0"/>
                        </a:spcAft>
                      </a:pPr>
                      <a:r>
                        <a:rPr lang="en-US" sz="1800" dirty="0">
                          <a:solidFill>
                            <a:schemeClr val="bg1"/>
                          </a:solidFill>
                          <a:effectLst/>
                        </a:rPr>
                        <a:t>Wrap up and Next Steps</a:t>
                      </a:r>
                      <a:endPar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spcBef>
                          <a:spcPts val="0"/>
                        </a:spcBef>
                        <a:spcAft>
                          <a:spcPts val="0"/>
                        </a:spcAft>
                      </a:pPr>
                      <a:r>
                        <a:rPr lang="en-US" sz="1800" dirty="0">
                          <a:solidFill>
                            <a:schemeClr val="bg1"/>
                          </a:solidFill>
                          <a:effectLst/>
                        </a:rPr>
                        <a:t>Stephanie Lucero, TFPA Workshop Coordinator</a:t>
                      </a:r>
                      <a:endPar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351935854"/>
                  </a:ext>
                </a:extLst>
              </a:tr>
              <a:tr h="267171">
                <a:tc>
                  <a:txBody>
                    <a:bodyPr/>
                    <a:lstStyle/>
                    <a:p>
                      <a:pPr marL="0" marR="0">
                        <a:spcBef>
                          <a:spcPts val="0"/>
                        </a:spcBef>
                        <a:spcAft>
                          <a:spcPts val="0"/>
                        </a:spcAft>
                      </a:pPr>
                      <a:r>
                        <a:rPr lang="en-US" sz="1800" dirty="0">
                          <a:solidFill>
                            <a:schemeClr val="bg1"/>
                          </a:solidFill>
                          <a:effectLst/>
                        </a:rPr>
                        <a:t>Adjourn</a:t>
                      </a:r>
                      <a:endPar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spcBef>
                          <a:spcPts val="0"/>
                        </a:spcBef>
                        <a:spcAft>
                          <a:spcPts val="0"/>
                        </a:spcAft>
                      </a:pPr>
                      <a:r>
                        <a:rPr lang="en-US" sz="1800" dirty="0">
                          <a:solidFill>
                            <a:schemeClr val="bg1"/>
                          </a:solidFill>
                          <a:effectLst/>
                        </a:rPr>
                        <a:t>All</a:t>
                      </a:r>
                      <a:endPar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913339461"/>
                  </a:ext>
                </a:extLst>
              </a:tr>
            </a:tbl>
          </a:graphicData>
        </a:graphic>
      </p:graphicFrame>
      <p:sp>
        <p:nvSpPr>
          <p:cNvPr id="3" name="Slide Number Placeholder 2">
            <a:extLst>
              <a:ext uri="{FF2B5EF4-FFF2-40B4-BE49-F238E27FC236}">
                <a16:creationId xmlns:a16="http://schemas.microsoft.com/office/drawing/2014/main" id="{B526F36B-728A-4F90-8D06-C3DAC970C512}"/>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38213880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prstClr val="black"/>
                </a:solidFill>
              </a:rPr>
              <a:t>Contracts and Agreements under</a:t>
            </a:r>
            <a:br>
              <a:rPr lang="en-US" sz="2800" b="1" dirty="0">
                <a:solidFill>
                  <a:prstClr val="black"/>
                </a:solidFill>
              </a:rPr>
            </a:br>
            <a:r>
              <a:rPr lang="en-US" sz="2800" b="1" dirty="0">
                <a:solidFill>
                  <a:prstClr val="black"/>
                </a:solidFill>
              </a:rPr>
              <a:t>The Tribal Forest Protection Act of 2004</a:t>
            </a:r>
            <a:endParaRPr lang="en-US" sz="3100" dirty="0"/>
          </a:p>
        </p:txBody>
      </p:sp>
      <p:sp>
        <p:nvSpPr>
          <p:cNvPr id="3" name="Content Placeholder 2"/>
          <p:cNvSpPr>
            <a:spLocks noGrp="1"/>
          </p:cNvSpPr>
          <p:nvPr>
            <p:ph idx="1"/>
          </p:nvPr>
        </p:nvSpPr>
        <p:spPr>
          <a:xfrm>
            <a:off x="680320" y="2138966"/>
            <a:ext cx="9613861" cy="3599316"/>
          </a:xfrm>
        </p:spPr>
        <p:txBody>
          <a:bodyPr>
            <a:noAutofit/>
          </a:bodyPr>
          <a:lstStyle/>
          <a:p>
            <a:pPr marL="0" indent="0">
              <a:buNone/>
            </a:pPr>
            <a:r>
              <a:rPr lang="en-US" sz="3200" b="1" u="sng" dirty="0"/>
              <a:t>CONTRACTING ISSUES</a:t>
            </a:r>
            <a:r>
              <a:rPr lang="en-US" sz="3200" b="1" dirty="0"/>
              <a:t>:</a:t>
            </a:r>
          </a:p>
          <a:p>
            <a:pPr>
              <a:buFont typeface="Wingdings" panose="05000000000000000000" pitchFamily="2" charset="2"/>
              <a:buChar char="Ø"/>
            </a:pPr>
            <a:r>
              <a:rPr lang="en-US" sz="2800" dirty="0"/>
              <a:t>How does TFPA fit in the framework of other federal contracting regulations?</a:t>
            </a:r>
          </a:p>
          <a:p>
            <a:pPr lvl="1">
              <a:buFont typeface="Wingdings" panose="05000000000000000000" pitchFamily="2" charset="2"/>
              <a:buChar char="§"/>
            </a:pPr>
            <a:r>
              <a:rPr lang="en-US" sz="2800" b="1" u="sng" dirty="0">
                <a:solidFill>
                  <a:schemeClr val="accent3">
                    <a:lumMod val="20000"/>
                    <a:lumOff val="80000"/>
                  </a:schemeClr>
                </a:solidFill>
              </a:rPr>
              <a:t>Competitive</a:t>
            </a:r>
            <a:r>
              <a:rPr lang="en-US" sz="2800" dirty="0">
                <a:solidFill>
                  <a:schemeClr val="accent3">
                    <a:lumMod val="20000"/>
                    <a:lumOff val="80000"/>
                  </a:schemeClr>
                </a:solidFill>
              </a:rPr>
              <a:t>:  </a:t>
            </a:r>
            <a:r>
              <a:rPr lang="en-US" sz="2800" dirty="0"/>
              <a:t>The normal use of evaluation criteria in our competitive solicitations frequently includes the following evaluation factors:</a:t>
            </a:r>
          </a:p>
          <a:p>
            <a:pPr lvl="2">
              <a:buFont typeface="Wingdings" panose="05000000000000000000" pitchFamily="2" charset="2"/>
              <a:buChar char="§"/>
            </a:pPr>
            <a:r>
              <a:rPr lang="en-US" sz="2800" b="1" dirty="0"/>
              <a:t>Technical Approach</a:t>
            </a:r>
          </a:p>
          <a:p>
            <a:pPr lvl="2">
              <a:buFont typeface="Wingdings" panose="05000000000000000000" pitchFamily="2" charset="2"/>
              <a:buChar char="§"/>
            </a:pPr>
            <a:r>
              <a:rPr lang="en-US" sz="2800" b="1" dirty="0"/>
              <a:t>Past Performance </a:t>
            </a:r>
            <a:r>
              <a:rPr lang="en-US" sz="2800" dirty="0"/>
              <a:t>(required by FAR)</a:t>
            </a:r>
            <a:endParaRPr lang="en-US" sz="2800" b="1" dirty="0"/>
          </a:p>
          <a:p>
            <a:pPr lvl="2">
              <a:buFont typeface="Wingdings" panose="05000000000000000000" pitchFamily="2" charset="2"/>
              <a:buChar char="§"/>
            </a:pPr>
            <a:r>
              <a:rPr lang="en-US" sz="2800" b="1" dirty="0"/>
              <a:t>Benefits to Local Community </a:t>
            </a:r>
            <a:r>
              <a:rPr lang="en-US" sz="2800" dirty="0"/>
              <a:t>(specific authorities for stewardship and hazardous fuels reduction)</a:t>
            </a:r>
            <a:endParaRPr lang="en-US" sz="2800" b="1" dirty="0"/>
          </a:p>
          <a:p>
            <a:pPr lvl="2">
              <a:buFont typeface="Wingdings" panose="05000000000000000000" pitchFamily="2" charset="2"/>
              <a:buChar char="§"/>
            </a:pPr>
            <a:endParaRPr lang="en-US" sz="3200" dirty="0"/>
          </a:p>
          <a:p>
            <a:pPr lvl="2">
              <a:buFont typeface="Wingdings" panose="05000000000000000000" pitchFamily="2" charset="2"/>
              <a:buChar char="§"/>
            </a:pPr>
            <a:endParaRPr lang="en-US" sz="3200" dirty="0"/>
          </a:p>
        </p:txBody>
      </p:sp>
      <p:sp>
        <p:nvSpPr>
          <p:cNvPr id="4" name="Title 1">
            <a:extLst>
              <a:ext uri="{FF2B5EF4-FFF2-40B4-BE49-F238E27FC236}">
                <a16:creationId xmlns:a16="http://schemas.microsoft.com/office/drawing/2014/main" id="{D1AAAA73-D770-4661-855C-F0336241BC81}"/>
              </a:ext>
            </a:extLst>
          </p:cNvPr>
          <p:cNvSpPr txBox="1">
            <a:spLocks/>
          </p:cNvSpPr>
          <p:nvPr/>
        </p:nvSpPr>
        <p:spPr>
          <a:xfrm>
            <a:off x="832721" y="905628"/>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2800" b="1"/>
              <a:t>Contracts and Agreements under</a:t>
            </a:r>
            <a:br>
              <a:rPr lang="en-US" sz="2800" b="1"/>
            </a:br>
            <a:r>
              <a:rPr lang="en-US" sz="2800" b="1"/>
              <a:t>The Tribal Forest Protection Act of 2004</a:t>
            </a:r>
            <a:endParaRPr lang="en-US" sz="2800" dirty="0"/>
          </a:p>
        </p:txBody>
      </p:sp>
      <p:sp>
        <p:nvSpPr>
          <p:cNvPr id="5" name="Slide Number Placeholder 4">
            <a:extLst>
              <a:ext uri="{FF2B5EF4-FFF2-40B4-BE49-F238E27FC236}">
                <a16:creationId xmlns:a16="http://schemas.microsoft.com/office/drawing/2014/main" id="{B45B1A2B-008F-4C72-A82A-16F02B55FA44}"/>
              </a:ext>
            </a:extLst>
          </p:cNvPr>
          <p:cNvSpPr>
            <a:spLocks noGrp="1"/>
          </p:cNvSpPr>
          <p:nvPr>
            <p:ph type="sldNum" sz="quarter" idx="12"/>
          </p:nvPr>
        </p:nvSpPr>
        <p:spPr/>
        <p:txBody>
          <a:bodyPr/>
          <a:lstStyle/>
          <a:p>
            <a:fld id="{6D22F896-40B5-4ADD-8801-0D06FADFA095}" type="slidenum">
              <a:rPr lang="en-US" smtClean="0"/>
              <a:t>50</a:t>
            </a:fld>
            <a:endParaRPr lang="en-US" dirty="0"/>
          </a:p>
        </p:txBody>
      </p:sp>
    </p:spTree>
    <p:extLst>
      <p:ext uri="{BB962C8B-B14F-4D97-AF65-F5344CB8AC3E}">
        <p14:creationId xmlns:p14="http://schemas.microsoft.com/office/powerpoint/2010/main" val="2121307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prstClr val="black"/>
                </a:solidFill>
              </a:rPr>
              <a:t>Contracts and Agreements under</a:t>
            </a:r>
            <a:br>
              <a:rPr lang="en-US" sz="2800" b="1" dirty="0">
                <a:solidFill>
                  <a:prstClr val="black"/>
                </a:solidFill>
              </a:rPr>
            </a:br>
            <a:r>
              <a:rPr lang="en-US" sz="2800" b="1" dirty="0">
                <a:solidFill>
                  <a:prstClr val="black"/>
                </a:solidFill>
              </a:rPr>
              <a:t>The Tribal Forest Protection Act of 2004</a:t>
            </a:r>
            <a:endParaRPr lang="en-US" sz="3100" dirty="0"/>
          </a:p>
        </p:txBody>
      </p:sp>
      <p:sp>
        <p:nvSpPr>
          <p:cNvPr id="3" name="Content Placeholder 2"/>
          <p:cNvSpPr>
            <a:spLocks noGrp="1"/>
          </p:cNvSpPr>
          <p:nvPr>
            <p:ph idx="1"/>
          </p:nvPr>
        </p:nvSpPr>
        <p:spPr>
          <a:xfrm>
            <a:off x="680321" y="2138966"/>
            <a:ext cx="9613861" cy="3599316"/>
          </a:xfrm>
        </p:spPr>
        <p:txBody>
          <a:bodyPr>
            <a:noAutofit/>
          </a:bodyPr>
          <a:lstStyle/>
          <a:p>
            <a:pPr marL="0" indent="0">
              <a:buNone/>
            </a:pPr>
            <a:r>
              <a:rPr lang="en-US" sz="3200" b="1" u="sng" dirty="0"/>
              <a:t>CONTRACTING ISSUES</a:t>
            </a:r>
            <a:r>
              <a:rPr lang="en-US" sz="3200" b="1" dirty="0"/>
              <a:t>:</a:t>
            </a:r>
          </a:p>
          <a:p>
            <a:pPr>
              <a:buFont typeface="Wingdings" panose="05000000000000000000" pitchFamily="2" charset="2"/>
              <a:buChar char="Ø"/>
            </a:pPr>
            <a:r>
              <a:rPr lang="en-US" dirty="0"/>
              <a:t>How does TFPA fit in the framework of other federal contracting regulations?</a:t>
            </a:r>
          </a:p>
          <a:p>
            <a:pPr lvl="1">
              <a:buFont typeface="Wingdings" panose="05000000000000000000" pitchFamily="2" charset="2"/>
              <a:buChar char="§"/>
            </a:pPr>
            <a:r>
              <a:rPr lang="en-US" b="1" u="sng" dirty="0">
                <a:solidFill>
                  <a:schemeClr val="accent3">
                    <a:lumMod val="20000"/>
                    <a:lumOff val="80000"/>
                  </a:schemeClr>
                </a:solidFill>
              </a:rPr>
              <a:t>Competitive</a:t>
            </a:r>
            <a:r>
              <a:rPr lang="en-US" dirty="0">
                <a:solidFill>
                  <a:schemeClr val="accent3">
                    <a:lumMod val="20000"/>
                    <a:lumOff val="80000"/>
                  </a:schemeClr>
                </a:solidFill>
              </a:rPr>
              <a:t>:  </a:t>
            </a:r>
            <a:r>
              <a:rPr lang="en-US" dirty="0"/>
              <a:t>TFPA authorizes the use of additional “Proposal Evaluation &amp; Determination Factors”</a:t>
            </a:r>
          </a:p>
          <a:p>
            <a:pPr lvl="2">
              <a:buFont typeface="Wingdings" panose="05000000000000000000" pitchFamily="2" charset="2"/>
              <a:buChar char="§"/>
            </a:pPr>
            <a:r>
              <a:rPr lang="en-US" sz="2000" dirty="0"/>
              <a:t>Status of Indian tribe as an Indian tribe</a:t>
            </a:r>
          </a:p>
          <a:p>
            <a:pPr lvl="2">
              <a:buFont typeface="Wingdings" panose="05000000000000000000" pitchFamily="2" charset="2"/>
              <a:buChar char="§"/>
            </a:pPr>
            <a:r>
              <a:rPr lang="en-US" sz="2000" dirty="0"/>
              <a:t>Trust status of the Indian forest land or rangeland of the tribe</a:t>
            </a:r>
          </a:p>
          <a:p>
            <a:pPr lvl="2">
              <a:buFont typeface="Wingdings" panose="05000000000000000000" pitchFamily="2" charset="2"/>
              <a:buChar char="§"/>
            </a:pPr>
            <a:r>
              <a:rPr lang="en-US" sz="2000" dirty="0"/>
              <a:t>Cultural, Traditional, historical affiliation with the land</a:t>
            </a:r>
          </a:p>
          <a:p>
            <a:pPr lvl="2">
              <a:buFont typeface="Wingdings" panose="05000000000000000000" pitchFamily="2" charset="2"/>
              <a:buChar char="§"/>
            </a:pPr>
            <a:r>
              <a:rPr lang="en-US" sz="2000" dirty="0"/>
              <a:t>Treaty rights or reserved rights associated with the land</a:t>
            </a:r>
          </a:p>
          <a:p>
            <a:pPr lvl="2">
              <a:buFont typeface="Wingdings" panose="05000000000000000000" pitchFamily="2" charset="2"/>
              <a:buChar char="§"/>
            </a:pPr>
            <a:r>
              <a:rPr lang="en-US" sz="2000" dirty="0"/>
              <a:t>Indigenous knowledge and skills of tribe</a:t>
            </a:r>
          </a:p>
          <a:p>
            <a:pPr lvl="2">
              <a:buFont typeface="Wingdings" panose="05000000000000000000" pitchFamily="2" charset="2"/>
              <a:buChar char="§"/>
            </a:pPr>
            <a:r>
              <a:rPr lang="en-US" sz="2000" dirty="0"/>
              <a:t>Features of the landscape of the land, incl. watersheds &amp; veg.</a:t>
            </a:r>
          </a:p>
          <a:p>
            <a:pPr lvl="2">
              <a:buFont typeface="Wingdings" panose="05000000000000000000" pitchFamily="2" charset="2"/>
              <a:buChar char="§"/>
            </a:pPr>
            <a:r>
              <a:rPr lang="en-US" sz="2000" dirty="0"/>
              <a:t>Working relationship between tribe and Agencies in </a:t>
            </a:r>
            <a:r>
              <a:rPr lang="en-US" sz="2000" dirty="0" err="1"/>
              <a:t>coord</a:t>
            </a:r>
            <a:r>
              <a:rPr lang="en-US" sz="2000" dirty="0"/>
              <a:t>. activities.</a:t>
            </a:r>
          </a:p>
          <a:p>
            <a:pPr lvl="2">
              <a:buFont typeface="Wingdings" panose="05000000000000000000" pitchFamily="2" charset="2"/>
              <a:buChar char="§"/>
            </a:pPr>
            <a:r>
              <a:rPr lang="en-US" sz="2000" dirty="0"/>
              <a:t>The access by members of the tribe to the land.</a:t>
            </a:r>
          </a:p>
          <a:p>
            <a:pPr lvl="2">
              <a:buFont typeface="Wingdings" panose="05000000000000000000" pitchFamily="2" charset="2"/>
              <a:buChar char="§"/>
            </a:pPr>
            <a:endParaRPr lang="en-US" sz="3200" dirty="0"/>
          </a:p>
          <a:p>
            <a:pPr lvl="2">
              <a:buFont typeface="Wingdings" panose="05000000000000000000" pitchFamily="2" charset="2"/>
              <a:buChar char="§"/>
            </a:pPr>
            <a:endParaRPr lang="en-US" sz="3200" dirty="0"/>
          </a:p>
          <a:p>
            <a:pPr lvl="2">
              <a:buFont typeface="Wingdings" panose="05000000000000000000" pitchFamily="2" charset="2"/>
              <a:buChar char="§"/>
            </a:pPr>
            <a:endParaRPr lang="en-US" sz="3200" dirty="0"/>
          </a:p>
        </p:txBody>
      </p:sp>
      <p:sp>
        <p:nvSpPr>
          <p:cNvPr id="4" name="Title 1">
            <a:extLst>
              <a:ext uri="{FF2B5EF4-FFF2-40B4-BE49-F238E27FC236}">
                <a16:creationId xmlns:a16="http://schemas.microsoft.com/office/drawing/2014/main" id="{B993DD00-3FF9-4371-B0FA-7B18A41FDA65}"/>
              </a:ext>
            </a:extLst>
          </p:cNvPr>
          <p:cNvSpPr txBox="1">
            <a:spLocks/>
          </p:cNvSpPr>
          <p:nvPr/>
        </p:nvSpPr>
        <p:spPr>
          <a:xfrm>
            <a:off x="832721" y="905628"/>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2800" b="1"/>
              <a:t>Contracts and Agreements under</a:t>
            </a:r>
            <a:br>
              <a:rPr lang="en-US" sz="2800" b="1"/>
            </a:br>
            <a:r>
              <a:rPr lang="en-US" sz="2800" b="1"/>
              <a:t>The Tribal Forest Protection Act of 2004</a:t>
            </a:r>
            <a:endParaRPr lang="en-US" sz="2800" dirty="0"/>
          </a:p>
        </p:txBody>
      </p:sp>
      <p:sp>
        <p:nvSpPr>
          <p:cNvPr id="5" name="Slide Number Placeholder 4">
            <a:extLst>
              <a:ext uri="{FF2B5EF4-FFF2-40B4-BE49-F238E27FC236}">
                <a16:creationId xmlns:a16="http://schemas.microsoft.com/office/drawing/2014/main" id="{479F2B2A-DF7C-4D58-A5A2-4960172229D6}"/>
              </a:ext>
            </a:extLst>
          </p:cNvPr>
          <p:cNvSpPr>
            <a:spLocks noGrp="1"/>
          </p:cNvSpPr>
          <p:nvPr>
            <p:ph type="sldNum" sz="quarter" idx="12"/>
          </p:nvPr>
        </p:nvSpPr>
        <p:spPr/>
        <p:txBody>
          <a:bodyPr/>
          <a:lstStyle/>
          <a:p>
            <a:fld id="{6D22F896-40B5-4ADD-8801-0D06FADFA095}" type="slidenum">
              <a:rPr lang="en-US" smtClean="0"/>
              <a:t>51</a:t>
            </a:fld>
            <a:endParaRPr lang="en-US" dirty="0"/>
          </a:p>
        </p:txBody>
      </p:sp>
    </p:spTree>
    <p:extLst>
      <p:ext uri="{BB962C8B-B14F-4D97-AF65-F5344CB8AC3E}">
        <p14:creationId xmlns:p14="http://schemas.microsoft.com/office/powerpoint/2010/main" val="26181672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prstClr val="black"/>
                </a:solidFill>
              </a:rPr>
              <a:t>Contracts and Agreements under</a:t>
            </a:r>
            <a:br>
              <a:rPr lang="en-US" sz="2800" b="1" dirty="0">
                <a:solidFill>
                  <a:prstClr val="black"/>
                </a:solidFill>
              </a:rPr>
            </a:br>
            <a:r>
              <a:rPr lang="en-US" sz="2800" b="1" dirty="0">
                <a:solidFill>
                  <a:prstClr val="black"/>
                </a:solidFill>
              </a:rPr>
              <a:t>The Tribal Forest Protection Act of 2004</a:t>
            </a:r>
            <a:endParaRPr lang="en-US" sz="3100" dirty="0"/>
          </a:p>
        </p:txBody>
      </p:sp>
      <p:sp>
        <p:nvSpPr>
          <p:cNvPr id="3" name="Content Placeholder 2"/>
          <p:cNvSpPr>
            <a:spLocks noGrp="1"/>
          </p:cNvSpPr>
          <p:nvPr>
            <p:ph idx="1"/>
          </p:nvPr>
        </p:nvSpPr>
        <p:spPr>
          <a:xfrm>
            <a:off x="680321" y="2138966"/>
            <a:ext cx="9613861" cy="3599316"/>
          </a:xfrm>
        </p:spPr>
        <p:txBody>
          <a:bodyPr>
            <a:normAutofit fontScale="77500" lnSpcReduction="20000"/>
          </a:bodyPr>
          <a:lstStyle/>
          <a:p>
            <a:pPr marL="0" indent="0">
              <a:buNone/>
            </a:pPr>
            <a:r>
              <a:rPr lang="en-US" sz="3800" b="1" u="sng" dirty="0">
                <a:solidFill>
                  <a:schemeClr val="accent3">
                    <a:lumMod val="20000"/>
                    <a:lumOff val="80000"/>
                  </a:schemeClr>
                </a:solidFill>
              </a:rPr>
              <a:t>Competitive Process </a:t>
            </a:r>
            <a:r>
              <a:rPr lang="en-US" sz="3800" u="sng" dirty="0">
                <a:solidFill>
                  <a:schemeClr val="accent3">
                    <a:lumMod val="20000"/>
                    <a:lumOff val="80000"/>
                  </a:schemeClr>
                </a:solidFill>
              </a:rPr>
              <a:t>(Procurement)</a:t>
            </a:r>
            <a:r>
              <a:rPr lang="en-US" sz="3500" dirty="0">
                <a:solidFill>
                  <a:schemeClr val="accent3">
                    <a:lumMod val="20000"/>
                    <a:lumOff val="80000"/>
                  </a:schemeClr>
                </a:solidFill>
              </a:rPr>
              <a:t>:</a:t>
            </a:r>
          </a:p>
          <a:p>
            <a:pPr marL="0" indent="0" algn="ctr">
              <a:buNone/>
            </a:pPr>
            <a:endParaRPr lang="en-US" sz="900" b="1" dirty="0"/>
          </a:p>
          <a:p>
            <a:pPr lvl="2">
              <a:buFont typeface="Wingdings" panose="05000000000000000000" pitchFamily="2" charset="2"/>
              <a:buChar char="Ø"/>
            </a:pPr>
            <a:r>
              <a:rPr lang="en-US" sz="3800" dirty="0"/>
              <a:t>Project approved.</a:t>
            </a:r>
          </a:p>
          <a:p>
            <a:pPr lvl="2">
              <a:buFont typeface="Wingdings" panose="05000000000000000000" pitchFamily="2" charset="2"/>
              <a:buChar char="Ø"/>
            </a:pPr>
            <a:r>
              <a:rPr lang="en-US" sz="3800" dirty="0"/>
              <a:t>Evaluation Criteria selected.</a:t>
            </a:r>
          </a:p>
          <a:p>
            <a:pPr lvl="2">
              <a:buFont typeface="Wingdings" panose="05000000000000000000" pitchFamily="2" charset="2"/>
              <a:buChar char="Ø"/>
            </a:pPr>
            <a:r>
              <a:rPr lang="en-US" sz="3800" dirty="0"/>
              <a:t>Draft solicitation.</a:t>
            </a:r>
          </a:p>
          <a:p>
            <a:pPr lvl="2">
              <a:buFont typeface="Wingdings" panose="05000000000000000000" pitchFamily="2" charset="2"/>
              <a:buChar char="Ø"/>
            </a:pPr>
            <a:r>
              <a:rPr lang="en-US" sz="3800" dirty="0"/>
              <a:t>Issue (advertise) solicitation.</a:t>
            </a:r>
          </a:p>
          <a:p>
            <a:pPr lvl="2">
              <a:buFont typeface="Wingdings" panose="05000000000000000000" pitchFamily="2" charset="2"/>
              <a:buChar char="Ø"/>
            </a:pPr>
            <a:r>
              <a:rPr lang="en-US" sz="3800" dirty="0"/>
              <a:t>Pre-proposal conference.</a:t>
            </a:r>
          </a:p>
          <a:p>
            <a:pPr lvl="2">
              <a:buFont typeface="Wingdings" panose="05000000000000000000" pitchFamily="2" charset="2"/>
              <a:buChar char="Ø"/>
            </a:pPr>
            <a:r>
              <a:rPr lang="en-US" sz="3800" dirty="0"/>
              <a:t>Receive and evaluate proposals.</a:t>
            </a:r>
          </a:p>
          <a:p>
            <a:pPr lvl="2">
              <a:buFont typeface="Wingdings" panose="05000000000000000000" pitchFamily="2" charset="2"/>
              <a:buChar char="Ø"/>
            </a:pPr>
            <a:r>
              <a:rPr lang="en-US" sz="3800" dirty="0"/>
              <a:t>Award Contract. </a:t>
            </a:r>
          </a:p>
          <a:p>
            <a:pPr lvl="2">
              <a:buFont typeface="Wingdings" panose="05000000000000000000" pitchFamily="2" charset="2"/>
              <a:buChar char="Ø"/>
            </a:pPr>
            <a:r>
              <a:rPr lang="en-US" sz="3800" dirty="0"/>
              <a:t>Pre-work Meeting / Start Work.</a:t>
            </a:r>
          </a:p>
          <a:p>
            <a:pPr lvl="2">
              <a:buFont typeface="Wingdings" panose="05000000000000000000" pitchFamily="2" charset="2"/>
              <a:buChar char="§"/>
            </a:pPr>
            <a:endParaRPr lang="en-US" sz="2000" dirty="0"/>
          </a:p>
          <a:p>
            <a:pPr lvl="2">
              <a:buFont typeface="Wingdings" panose="05000000000000000000" pitchFamily="2" charset="2"/>
              <a:buChar char="§"/>
            </a:pPr>
            <a:endParaRPr lang="en-US" dirty="0"/>
          </a:p>
        </p:txBody>
      </p:sp>
      <p:sp>
        <p:nvSpPr>
          <p:cNvPr id="4" name="Title 1">
            <a:extLst>
              <a:ext uri="{FF2B5EF4-FFF2-40B4-BE49-F238E27FC236}">
                <a16:creationId xmlns:a16="http://schemas.microsoft.com/office/drawing/2014/main" id="{89F39E50-2471-49DD-BF4F-E8A2D6AC4357}"/>
              </a:ext>
            </a:extLst>
          </p:cNvPr>
          <p:cNvSpPr txBox="1">
            <a:spLocks/>
          </p:cNvSpPr>
          <p:nvPr/>
        </p:nvSpPr>
        <p:spPr>
          <a:xfrm>
            <a:off x="832721" y="905628"/>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2800" b="1"/>
              <a:t>Contracts and Agreements under</a:t>
            </a:r>
            <a:br>
              <a:rPr lang="en-US" sz="2800" b="1"/>
            </a:br>
            <a:r>
              <a:rPr lang="en-US" sz="2800" b="1"/>
              <a:t>The Tribal Forest Protection Act of 2004</a:t>
            </a:r>
            <a:endParaRPr lang="en-US" sz="2800" dirty="0"/>
          </a:p>
        </p:txBody>
      </p:sp>
      <p:sp>
        <p:nvSpPr>
          <p:cNvPr id="5" name="Slide Number Placeholder 4">
            <a:extLst>
              <a:ext uri="{FF2B5EF4-FFF2-40B4-BE49-F238E27FC236}">
                <a16:creationId xmlns:a16="http://schemas.microsoft.com/office/drawing/2014/main" id="{4E2ABA0F-1AF5-4E9A-982F-B36176891411}"/>
              </a:ext>
            </a:extLst>
          </p:cNvPr>
          <p:cNvSpPr>
            <a:spLocks noGrp="1"/>
          </p:cNvSpPr>
          <p:nvPr>
            <p:ph type="sldNum" sz="quarter" idx="12"/>
          </p:nvPr>
        </p:nvSpPr>
        <p:spPr/>
        <p:txBody>
          <a:bodyPr/>
          <a:lstStyle/>
          <a:p>
            <a:fld id="{6D22F896-40B5-4ADD-8801-0D06FADFA095}" type="slidenum">
              <a:rPr lang="en-US" smtClean="0"/>
              <a:t>52</a:t>
            </a:fld>
            <a:endParaRPr lang="en-US" dirty="0"/>
          </a:p>
        </p:txBody>
      </p:sp>
    </p:spTree>
    <p:extLst>
      <p:ext uri="{BB962C8B-B14F-4D97-AF65-F5344CB8AC3E}">
        <p14:creationId xmlns:p14="http://schemas.microsoft.com/office/powerpoint/2010/main" val="1477062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      </a:t>
            </a:r>
            <a:r>
              <a:rPr lang="en-US" sz="3100" b="1" dirty="0"/>
              <a:t>Contracts and Agreements under</a:t>
            </a:r>
            <a:br>
              <a:rPr lang="en-US" sz="3100" b="1" dirty="0"/>
            </a:br>
            <a:r>
              <a:rPr lang="en-US" sz="3100" b="1" dirty="0"/>
              <a:t>The Tribal Forest Protection Act of 2004</a:t>
            </a:r>
            <a:endParaRPr lang="en-US" sz="3100" dirty="0"/>
          </a:p>
        </p:txBody>
      </p:sp>
      <p:sp>
        <p:nvSpPr>
          <p:cNvPr id="3" name="Content Placeholder 2"/>
          <p:cNvSpPr>
            <a:spLocks noGrp="1"/>
          </p:cNvSpPr>
          <p:nvPr>
            <p:ph idx="1"/>
          </p:nvPr>
        </p:nvSpPr>
        <p:spPr>
          <a:xfrm>
            <a:off x="680321" y="2097722"/>
            <a:ext cx="9884516" cy="3599316"/>
          </a:xfrm>
        </p:spPr>
        <p:txBody>
          <a:bodyPr>
            <a:noAutofit/>
          </a:bodyPr>
          <a:lstStyle/>
          <a:p>
            <a:pPr marL="0" indent="0" algn="ctr">
              <a:buNone/>
            </a:pPr>
            <a:r>
              <a:rPr lang="en-US" sz="3200" b="1" dirty="0"/>
              <a:t>TAKE HOME MESSAGES</a:t>
            </a:r>
          </a:p>
          <a:p>
            <a:r>
              <a:rPr lang="en-US" dirty="0"/>
              <a:t>The USFS can enter into contracts or agreements directly with the Tribe when certain criteria are met.</a:t>
            </a:r>
          </a:p>
          <a:p>
            <a:r>
              <a:rPr lang="en-US" dirty="0"/>
              <a:t>Stewardship contracts/agreements are </a:t>
            </a:r>
            <a:r>
              <a:rPr lang="en-US" b="1" u="sng" dirty="0"/>
              <a:t>not</a:t>
            </a:r>
            <a:r>
              <a:rPr lang="en-US" dirty="0"/>
              <a:t> mandatory for TFPA projects, but may have advantages that make them useful vehicles for carrying out TFPA projects.</a:t>
            </a:r>
          </a:p>
          <a:p>
            <a:r>
              <a:rPr lang="en-US" dirty="0"/>
              <a:t>The agency has discretion in awarding contracts and may use a variety of competitive or non-competitive processes.</a:t>
            </a:r>
          </a:p>
          <a:p>
            <a:r>
              <a:rPr lang="en-US" dirty="0"/>
              <a:t>The Agency may use a “Best Value” evaluation process for contract award, and must use that process for stewardship contracting.</a:t>
            </a:r>
          </a:p>
        </p:txBody>
      </p:sp>
      <p:sp>
        <p:nvSpPr>
          <p:cNvPr id="4" name="Slide Number Placeholder 3">
            <a:extLst>
              <a:ext uri="{FF2B5EF4-FFF2-40B4-BE49-F238E27FC236}">
                <a16:creationId xmlns:a16="http://schemas.microsoft.com/office/drawing/2014/main" id="{996D8F14-68AD-46E4-8E7F-3A90F253F048}"/>
              </a:ext>
            </a:extLst>
          </p:cNvPr>
          <p:cNvSpPr>
            <a:spLocks noGrp="1"/>
          </p:cNvSpPr>
          <p:nvPr>
            <p:ph type="sldNum" sz="quarter" idx="12"/>
          </p:nvPr>
        </p:nvSpPr>
        <p:spPr/>
        <p:txBody>
          <a:bodyPr/>
          <a:lstStyle/>
          <a:p>
            <a:fld id="{6D22F896-40B5-4ADD-8801-0D06FADFA095}" type="slidenum">
              <a:rPr lang="en-US" smtClean="0"/>
              <a:t>53</a:t>
            </a:fld>
            <a:endParaRPr lang="en-US" dirty="0"/>
          </a:p>
        </p:txBody>
      </p:sp>
    </p:spTree>
    <p:extLst>
      <p:ext uri="{BB962C8B-B14F-4D97-AF65-F5344CB8AC3E}">
        <p14:creationId xmlns:p14="http://schemas.microsoft.com/office/powerpoint/2010/main" val="21109461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DFFF2-7188-47C8-8D2D-E28DE05A4AF5}"/>
              </a:ext>
            </a:extLst>
          </p:cNvPr>
          <p:cNvSpPr>
            <a:spLocks noGrp="1"/>
          </p:cNvSpPr>
          <p:nvPr>
            <p:ph type="title"/>
          </p:nvPr>
        </p:nvSpPr>
        <p:spPr/>
        <p:txBody>
          <a:bodyPr/>
          <a:lstStyle/>
          <a:p>
            <a:r>
              <a:rPr lang="en-US" dirty="0"/>
              <a:t>To Receive Continuous Learning Points</a:t>
            </a:r>
          </a:p>
        </p:txBody>
      </p:sp>
      <p:sp>
        <p:nvSpPr>
          <p:cNvPr id="3" name="Content Placeholder 2">
            <a:extLst>
              <a:ext uri="{FF2B5EF4-FFF2-40B4-BE49-F238E27FC236}">
                <a16:creationId xmlns:a16="http://schemas.microsoft.com/office/drawing/2014/main" id="{E0445398-1E90-408A-BD4B-7E8C1B4B2324}"/>
              </a:ext>
            </a:extLst>
          </p:cNvPr>
          <p:cNvSpPr>
            <a:spLocks noGrp="1"/>
          </p:cNvSpPr>
          <p:nvPr>
            <p:ph idx="1"/>
          </p:nvPr>
        </p:nvSpPr>
        <p:spPr>
          <a:xfrm>
            <a:off x="182882" y="2180492"/>
            <a:ext cx="8736036" cy="3755697"/>
          </a:xfrm>
        </p:spPr>
        <p:txBody>
          <a:bodyPr/>
          <a:lstStyle/>
          <a:p>
            <a:r>
              <a:rPr lang="en-US" dirty="0"/>
              <a:t>Please Ensure your Name and Email are Accurate</a:t>
            </a:r>
          </a:p>
          <a:p>
            <a:r>
              <a:rPr lang="en-US" dirty="0"/>
              <a:t>Email </a:t>
            </a:r>
            <a:r>
              <a:rPr lang="en-US" sz="2800" b="1" dirty="0">
                <a:hlinkClick r:id="rId2"/>
              </a:rPr>
              <a:t>lucero.stephanie@gmail.com</a:t>
            </a:r>
            <a:r>
              <a:rPr lang="en-US" sz="2800" b="1" dirty="0"/>
              <a:t> </a:t>
            </a:r>
          </a:p>
          <a:p>
            <a:pPr marL="0" indent="0">
              <a:buNone/>
            </a:pPr>
            <a:r>
              <a:rPr lang="en-US" sz="2800" b="1" dirty="0"/>
              <a:t>  </a:t>
            </a:r>
            <a:r>
              <a:rPr lang="en-US" dirty="0"/>
              <a:t>by November 23, 2018, with the following information: </a:t>
            </a:r>
          </a:p>
          <a:p>
            <a:pPr lvl="1"/>
            <a:r>
              <a:rPr lang="en-US" dirty="0"/>
              <a:t>First and Last Name</a:t>
            </a:r>
          </a:p>
          <a:p>
            <a:pPr lvl="1"/>
            <a:r>
              <a:rPr lang="en-US" dirty="0"/>
              <a:t>Confirmation Code</a:t>
            </a:r>
          </a:p>
          <a:p>
            <a:pPr lvl="2"/>
            <a:r>
              <a:rPr lang="en-US" sz="4000" dirty="0">
                <a:solidFill>
                  <a:srgbClr val="FFC000"/>
                </a:solidFill>
              </a:rPr>
              <a:t>X18DDMHUR</a:t>
            </a:r>
          </a:p>
          <a:p>
            <a:pPr lvl="1"/>
            <a:r>
              <a:rPr lang="en-US" dirty="0"/>
              <a:t>Email to send certificate. </a:t>
            </a:r>
          </a:p>
        </p:txBody>
      </p:sp>
      <p:pic>
        <p:nvPicPr>
          <p:cNvPr id="6" name="Picture 5">
            <a:extLst>
              <a:ext uri="{FF2B5EF4-FFF2-40B4-BE49-F238E27FC236}">
                <a16:creationId xmlns:a16="http://schemas.microsoft.com/office/drawing/2014/main" id="{41ECB158-9AFD-4C3C-9CC1-6CD0899C7E34}"/>
              </a:ext>
            </a:extLst>
          </p:cNvPr>
          <p:cNvPicPr>
            <a:picLocks noChangeAspect="1"/>
          </p:cNvPicPr>
          <p:nvPr/>
        </p:nvPicPr>
        <p:blipFill>
          <a:blip r:embed="rId3"/>
          <a:stretch>
            <a:fillRect/>
          </a:stretch>
        </p:blipFill>
        <p:spPr>
          <a:xfrm>
            <a:off x="8724713" y="1895056"/>
            <a:ext cx="3886571" cy="4372393"/>
          </a:xfrm>
          <a:prstGeom prst="rect">
            <a:avLst/>
          </a:prstGeom>
        </p:spPr>
      </p:pic>
      <p:cxnSp>
        <p:nvCxnSpPr>
          <p:cNvPr id="8" name="Straight Arrow Connector 7">
            <a:extLst>
              <a:ext uri="{FF2B5EF4-FFF2-40B4-BE49-F238E27FC236}">
                <a16:creationId xmlns:a16="http://schemas.microsoft.com/office/drawing/2014/main" id="{27972692-1116-43AA-AE9F-4C3E931785AF}"/>
              </a:ext>
            </a:extLst>
          </p:cNvPr>
          <p:cNvCxnSpPr>
            <a:cxnSpLocks/>
          </p:cNvCxnSpPr>
          <p:nvPr/>
        </p:nvCxnSpPr>
        <p:spPr>
          <a:xfrm>
            <a:off x="7357403" y="2363372"/>
            <a:ext cx="1561515" cy="0"/>
          </a:xfrm>
          <a:prstGeom prst="straightConnector1">
            <a:avLst/>
          </a:prstGeom>
          <a:ln w="53975">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8BD494A9-865F-4774-921F-FFE9100A05FA}"/>
              </a:ext>
            </a:extLst>
          </p:cNvPr>
          <p:cNvPicPr>
            <a:picLocks noChangeAspect="1"/>
          </p:cNvPicPr>
          <p:nvPr/>
        </p:nvPicPr>
        <p:blipFill>
          <a:blip r:embed="rId4"/>
          <a:stretch>
            <a:fillRect/>
          </a:stretch>
        </p:blipFill>
        <p:spPr>
          <a:xfrm>
            <a:off x="5085856" y="4149803"/>
            <a:ext cx="6250561" cy="2178535"/>
          </a:xfrm>
          <a:prstGeom prst="rect">
            <a:avLst/>
          </a:prstGeom>
        </p:spPr>
      </p:pic>
      <p:sp>
        <p:nvSpPr>
          <p:cNvPr id="17" name="TextBox 16">
            <a:extLst>
              <a:ext uri="{FF2B5EF4-FFF2-40B4-BE49-F238E27FC236}">
                <a16:creationId xmlns:a16="http://schemas.microsoft.com/office/drawing/2014/main" id="{4FBF2F29-936D-4BC2-9B56-AF9C5F96D0F1}"/>
              </a:ext>
            </a:extLst>
          </p:cNvPr>
          <p:cNvSpPr txBox="1"/>
          <p:nvPr/>
        </p:nvSpPr>
        <p:spPr>
          <a:xfrm>
            <a:off x="8782413" y="5339864"/>
            <a:ext cx="1792181" cy="215444"/>
          </a:xfrm>
          <a:prstGeom prst="rect">
            <a:avLst/>
          </a:prstGeom>
          <a:solidFill>
            <a:schemeClr val="tx1"/>
          </a:solidFill>
        </p:spPr>
        <p:txBody>
          <a:bodyPr wrap="square" rtlCol="0">
            <a:spAutoFit/>
          </a:bodyPr>
          <a:lstStyle/>
          <a:p>
            <a:r>
              <a:rPr lang="en-US" sz="800" dirty="0">
                <a:solidFill>
                  <a:schemeClr val="bg1"/>
                </a:solidFill>
              </a:rPr>
              <a:t>Lucero.stephanie@gmail.com</a:t>
            </a:r>
          </a:p>
        </p:txBody>
      </p:sp>
    </p:spTree>
    <p:extLst>
      <p:ext uri="{BB962C8B-B14F-4D97-AF65-F5344CB8AC3E}">
        <p14:creationId xmlns:p14="http://schemas.microsoft.com/office/powerpoint/2010/main" val="339159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nodeType="clickEffect">
                                  <p:stCondLst>
                                    <p:cond delay="0"/>
                                  </p:stCondLst>
                                  <p:childTnLst>
                                    <p:animEffect transition="out" filter="fade">
                                      <p:cBhvr>
                                        <p:cTn id="18" dur="500" tmFilter="0, 0; .2, .5; .8, .5; 1, 0"/>
                                        <p:tgtEl>
                                          <p:spTgt spid="3">
                                            <p:txEl>
                                              <p:pRg st="5" end="5"/>
                                            </p:txEl>
                                          </p:spTgt>
                                        </p:tgtEl>
                                      </p:cBhvr>
                                    </p:animEffect>
                                    <p:animScale>
                                      <p:cBhvr>
                                        <p:cTn id="19" dur="250" autoRev="1" fill="hold"/>
                                        <p:tgtEl>
                                          <p:spTgt spid="3">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Grp="1" noChangeArrowheads="1"/>
          </p:cNvSpPr>
          <p:nvPr>
            <p:ph type="body" sz="half" idx="1"/>
          </p:nvPr>
        </p:nvSpPr>
        <p:spPr>
          <a:xfrm>
            <a:off x="2057400" y="1981200"/>
            <a:ext cx="7772400" cy="4191000"/>
          </a:xfrm>
        </p:spPr>
        <p:txBody>
          <a:bodyPr>
            <a:normAutofit/>
          </a:bodyPr>
          <a:lstStyle/>
          <a:p>
            <a:pPr eaLnBrk="1" hangingPunct="1">
              <a:lnSpc>
                <a:spcPct val="80000"/>
              </a:lnSpc>
              <a:buFont typeface="Wingdings" charset="2"/>
              <a:buChar char="Ø"/>
              <a:defRPr/>
            </a:pPr>
            <a:endParaRPr lang="en-US" dirty="0">
              <a:cs typeface="Calibri"/>
            </a:endParaRPr>
          </a:p>
          <a:p>
            <a:pPr eaLnBrk="1" hangingPunct="1">
              <a:lnSpc>
                <a:spcPct val="80000"/>
              </a:lnSpc>
              <a:buFont typeface="Wingdings" charset="2"/>
              <a:buChar char="Ø"/>
              <a:defRPr/>
            </a:pPr>
            <a:endParaRPr lang="en-US" dirty="0">
              <a:cs typeface="Calibri"/>
            </a:endParaRPr>
          </a:p>
          <a:p>
            <a:pPr eaLnBrk="1" hangingPunct="1">
              <a:lnSpc>
                <a:spcPct val="80000"/>
              </a:lnSpc>
              <a:buFont typeface="Wingdings" charset="2"/>
              <a:buChar char="Ø"/>
              <a:defRPr/>
            </a:pPr>
            <a:endParaRPr lang="en-US" dirty="0">
              <a:cs typeface="Calibri"/>
            </a:endParaRPr>
          </a:p>
          <a:p>
            <a:pPr eaLnBrk="1" hangingPunct="1">
              <a:lnSpc>
                <a:spcPct val="80000"/>
              </a:lnSpc>
              <a:buFont typeface="Wingdings" charset="2"/>
              <a:buChar char="Ø"/>
              <a:defRPr/>
            </a:pPr>
            <a:endParaRPr lang="en-US" dirty="0">
              <a:cs typeface="Calibri"/>
            </a:endParaRPr>
          </a:p>
          <a:p>
            <a:pPr eaLnBrk="1" hangingPunct="1">
              <a:lnSpc>
                <a:spcPct val="80000"/>
              </a:lnSpc>
              <a:buFont typeface="Wingdings" charset="2"/>
              <a:buChar char="Ø"/>
              <a:defRPr/>
            </a:pPr>
            <a:endParaRPr lang="en-US" dirty="0">
              <a:cs typeface="Calibri"/>
            </a:endParaRPr>
          </a:p>
          <a:p>
            <a:pPr marL="0" indent="0">
              <a:lnSpc>
                <a:spcPct val="80000"/>
              </a:lnSpc>
              <a:buNone/>
              <a:defRPr/>
            </a:pPr>
            <a:endParaRPr lang="en-US" dirty="0">
              <a:cs typeface="Calibri"/>
            </a:endParaRPr>
          </a:p>
          <a:p>
            <a:pPr eaLnBrk="1" hangingPunct="1">
              <a:lnSpc>
                <a:spcPct val="80000"/>
              </a:lnSpc>
              <a:buFont typeface="Wingdings" charset="2"/>
              <a:buChar char="Ø"/>
              <a:defRPr/>
            </a:pPr>
            <a:endParaRPr lang="en-US" dirty="0">
              <a:cs typeface="Calibri"/>
            </a:endParaRPr>
          </a:p>
          <a:p>
            <a:pPr eaLnBrk="1" hangingPunct="1">
              <a:lnSpc>
                <a:spcPct val="80000"/>
              </a:lnSpc>
              <a:buFont typeface="Wingdings" charset="2"/>
              <a:buChar char="Ø"/>
              <a:defRPr/>
            </a:pPr>
            <a:endParaRPr lang="en-US" dirty="0">
              <a:cs typeface="Calibri"/>
            </a:endParaRPr>
          </a:p>
          <a:p>
            <a:pPr marL="0" indent="0">
              <a:lnSpc>
                <a:spcPct val="80000"/>
              </a:lnSpc>
              <a:buNone/>
              <a:defRPr/>
            </a:pPr>
            <a:endParaRPr lang="en-US" sz="2800" dirty="0">
              <a:cs typeface="Calibri"/>
            </a:endParaRPr>
          </a:p>
          <a:p>
            <a:pPr marL="0" indent="0">
              <a:lnSpc>
                <a:spcPct val="80000"/>
              </a:lnSpc>
              <a:buNone/>
              <a:defRPr/>
            </a:pPr>
            <a:endParaRPr lang="en-US" sz="2800" dirty="0">
              <a:cs typeface="Calibri"/>
            </a:endParaRPr>
          </a:p>
          <a:p>
            <a:pPr eaLnBrk="1" hangingPunct="1">
              <a:lnSpc>
                <a:spcPct val="80000"/>
              </a:lnSpc>
              <a:buFont typeface="Wingdings" charset="2"/>
              <a:buChar char="Ø"/>
              <a:defRPr/>
            </a:pPr>
            <a:endParaRPr lang="en-US" dirty="0">
              <a:cs typeface="Calibri"/>
            </a:endParaRPr>
          </a:p>
          <a:p>
            <a:pPr marL="0" indent="0">
              <a:lnSpc>
                <a:spcPct val="80000"/>
              </a:lnSpc>
              <a:buNone/>
              <a:defRPr/>
            </a:pPr>
            <a:endParaRPr lang="en-US" dirty="0">
              <a:cs typeface="Calibri"/>
            </a:endParaRPr>
          </a:p>
          <a:p>
            <a:pPr eaLnBrk="1" hangingPunct="1">
              <a:lnSpc>
                <a:spcPct val="80000"/>
              </a:lnSpc>
              <a:buFont typeface="Wingdings" charset="2"/>
              <a:buChar char="Ø"/>
              <a:defRPr/>
            </a:pPr>
            <a:endParaRPr lang="en-US" sz="2800" dirty="0">
              <a:cs typeface="Calibri"/>
            </a:endParaRPr>
          </a:p>
          <a:p>
            <a:pPr marL="0" indent="0">
              <a:lnSpc>
                <a:spcPct val="80000"/>
              </a:lnSpc>
              <a:buNone/>
              <a:defRPr/>
            </a:pPr>
            <a:endParaRPr lang="en-US" sz="2800" dirty="0">
              <a:cs typeface="Calibri"/>
            </a:endParaRPr>
          </a:p>
        </p:txBody>
      </p:sp>
      <p:sp>
        <p:nvSpPr>
          <p:cNvPr id="9226" name="Rectangle 10"/>
          <p:cNvSpPr>
            <a:spLocks noGrp="1" noChangeArrowheads="1"/>
          </p:cNvSpPr>
          <p:nvPr>
            <p:ph type="title"/>
          </p:nvPr>
        </p:nvSpPr>
        <p:spPr>
          <a:xfrm>
            <a:off x="636563" y="563562"/>
            <a:ext cx="9843868" cy="1417638"/>
          </a:xfrm>
        </p:spPr>
        <p:txBody>
          <a:bodyPr wrap="square" numCol="1" compatLnSpc="1">
            <a:prstTxWarp prst="textNoShape">
              <a:avLst/>
            </a:prstTxWarp>
          </a:bodyPr>
          <a:lstStyle/>
          <a:p>
            <a:pPr eaLnBrk="1" hangingPunct="1">
              <a:defRPr/>
            </a:pPr>
            <a:r>
              <a:rPr lang="en-US" dirty="0">
                <a:effectLst>
                  <a:outerShdw blurRad="38100" dist="38100" dir="2700000" algn="tl">
                    <a:srgbClr val="C0C0C0"/>
                  </a:outerShdw>
                </a:effectLst>
                <a:ea typeface="ＭＳ Ｐゴシック" pitchFamily="34" charset="-128"/>
              </a:rPr>
              <a:t>The History of TFPA: The West Was On Fire</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705100" y="2234744"/>
            <a:ext cx="6781800" cy="4114800"/>
          </a:xfrm>
          <a:prstGeom prst="rect">
            <a:avLst/>
          </a:prstGeom>
          <a:noFill/>
          <a:ln>
            <a:noFill/>
          </a:ln>
        </p:spPr>
      </p:pic>
      <p:sp>
        <p:nvSpPr>
          <p:cNvPr id="4" name="TextBox 3"/>
          <p:cNvSpPr txBox="1"/>
          <p:nvPr/>
        </p:nvSpPr>
        <p:spPr>
          <a:xfrm>
            <a:off x="9525000" y="6096000"/>
            <a:ext cx="2743200" cy="430887"/>
          </a:xfrm>
          <a:prstGeom prst="rect">
            <a:avLst/>
          </a:prstGeom>
          <a:noFill/>
        </p:spPr>
        <p:txBody>
          <a:bodyPr wrap="square" rtlCol="0">
            <a:spAutoFit/>
          </a:bodyPr>
          <a:lstStyle/>
          <a:p>
            <a:r>
              <a:rPr lang="en-US" sz="1100" dirty="0">
                <a:solidFill>
                  <a:schemeClr val="bg1"/>
                </a:solidFill>
              </a:rPr>
              <a:t>Taos Photo 2003 by Ignacio Peralta, Photo courtesy of the Forest Service </a:t>
            </a:r>
          </a:p>
        </p:txBody>
      </p:sp>
      <p:sp>
        <p:nvSpPr>
          <p:cNvPr id="2" name="Slide Number Placeholder 1">
            <a:extLst>
              <a:ext uri="{FF2B5EF4-FFF2-40B4-BE49-F238E27FC236}">
                <a16:creationId xmlns:a16="http://schemas.microsoft.com/office/drawing/2014/main" id="{C38269FF-4801-4C2C-B8E5-574856CD06DF}"/>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419842071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Grp="1" noChangeArrowheads="1"/>
          </p:cNvSpPr>
          <p:nvPr>
            <p:ph type="body" sz="half" idx="1"/>
          </p:nvPr>
        </p:nvSpPr>
        <p:spPr>
          <a:xfrm>
            <a:off x="2133600" y="1905000"/>
            <a:ext cx="7772400" cy="4191000"/>
          </a:xfrm>
        </p:spPr>
        <p:txBody>
          <a:bodyPr>
            <a:normAutofit/>
          </a:bodyPr>
          <a:lstStyle/>
          <a:p>
            <a:pPr marL="0" indent="0">
              <a:buNone/>
            </a:pPr>
            <a:r>
              <a:rPr lang="en-US" b="1" dirty="0"/>
              <a:t> </a:t>
            </a:r>
            <a:endParaRPr lang="en-US" sz="2800" dirty="0">
              <a:cs typeface="Calibri"/>
            </a:endParaRPr>
          </a:p>
          <a:p>
            <a:pPr marL="0" indent="0">
              <a:lnSpc>
                <a:spcPct val="80000"/>
              </a:lnSpc>
              <a:buNone/>
              <a:defRPr/>
            </a:pPr>
            <a:endParaRPr lang="en-US" sz="2800" dirty="0">
              <a:cs typeface="Calibri"/>
            </a:endParaRPr>
          </a:p>
        </p:txBody>
      </p:sp>
      <p:sp>
        <p:nvSpPr>
          <p:cNvPr id="9226" name="Rectangle 10"/>
          <p:cNvSpPr>
            <a:spLocks noGrp="1" noChangeArrowheads="1"/>
          </p:cNvSpPr>
          <p:nvPr>
            <p:ph type="title"/>
          </p:nvPr>
        </p:nvSpPr>
        <p:spPr>
          <a:xfrm>
            <a:off x="810968" y="574113"/>
            <a:ext cx="7612063" cy="1417638"/>
          </a:xfrm>
        </p:spPr>
        <p:txBody>
          <a:bodyPr wrap="square" numCol="1" compatLnSpc="1">
            <a:prstTxWarp prst="textNoShape">
              <a:avLst/>
            </a:prstTxWarp>
          </a:bodyPr>
          <a:lstStyle/>
          <a:p>
            <a:pPr eaLnBrk="1" hangingPunct="1">
              <a:defRPr/>
            </a:pPr>
            <a:r>
              <a:rPr lang="en-US" dirty="0">
                <a:effectLst>
                  <a:outerShdw blurRad="38100" dist="38100" dir="2700000" algn="tl">
                    <a:srgbClr val="C0C0C0"/>
                  </a:outerShdw>
                </a:effectLst>
                <a:ea typeface="ＭＳ Ｐゴシック" pitchFamily="34" charset="-128"/>
              </a:rPr>
              <a:t>The Fire Siege of 2003</a:t>
            </a:r>
          </a:p>
        </p:txBody>
      </p:sp>
      <p:pic>
        <p:nvPicPr>
          <p:cNvPr id="5" name="Picture 4" descr="California.TMOA2003299_lr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3831" y="1905000"/>
            <a:ext cx="5029200" cy="4876800"/>
          </a:xfrm>
          <a:prstGeom prst="rect">
            <a:avLst/>
          </a:prstGeom>
        </p:spPr>
      </p:pic>
      <p:sp>
        <p:nvSpPr>
          <p:cNvPr id="6" name="TextBox 5"/>
          <p:cNvSpPr txBox="1"/>
          <p:nvPr/>
        </p:nvSpPr>
        <p:spPr>
          <a:xfrm>
            <a:off x="9753600" y="6629400"/>
            <a:ext cx="184666" cy="369332"/>
          </a:xfrm>
          <a:prstGeom prst="rect">
            <a:avLst/>
          </a:prstGeom>
          <a:noFill/>
        </p:spPr>
        <p:txBody>
          <a:bodyPr wrap="none" rtlCol="0">
            <a:spAutoFit/>
          </a:bodyPr>
          <a:lstStyle/>
          <a:p>
            <a:endParaRPr lang="en-US" dirty="0"/>
          </a:p>
        </p:txBody>
      </p:sp>
      <p:sp>
        <p:nvSpPr>
          <p:cNvPr id="2" name="TextBox 1"/>
          <p:cNvSpPr txBox="1"/>
          <p:nvPr/>
        </p:nvSpPr>
        <p:spPr>
          <a:xfrm>
            <a:off x="8423031" y="6044225"/>
            <a:ext cx="3886200" cy="646331"/>
          </a:xfrm>
          <a:prstGeom prst="rect">
            <a:avLst/>
          </a:prstGeom>
          <a:noFill/>
        </p:spPr>
        <p:txBody>
          <a:bodyPr wrap="square" rtlCol="0">
            <a:spAutoFit/>
          </a:bodyPr>
          <a:lstStyle/>
          <a:p>
            <a:r>
              <a:rPr lang="en-US" dirty="0">
                <a:solidFill>
                  <a:schemeClr val="bg1"/>
                </a:solidFill>
              </a:rPr>
              <a:t>NASA/Goddard Space Flight Center Scientific Visualization Studio</a:t>
            </a:r>
          </a:p>
        </p:txBody>
      </p:sp>
      <p:sp>
        <p:nvSpPr>
          <p:cNvPr id="3" name="Slide Number Placeholder 2">
            <a:extLst>
              <a:ext uri="{FF2B5EF4-FFF2-40B4-BE49-F238E27FC236}">
                <a16:creationId xmlns:a16="http://schemas.microsoft.com/office/drawing/2014/main" id="{CAC2188F-3791-491C-923F-24026EF20F9A}"/>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38959069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Grp="1" noChangeArrowheads="1"/>
          </p:cNvSpPr>
          <p:nvPr>
            <p:ph type="body" sz="half" idx="1"/>
          </p:nvPr>
        </p:nvSpPr>
        <p:spPr>
          <a:xfrm>
            <a:off x="806278" y="1992923"/>
            <a:ext cx="9716356" cy="4191000"/>
          </a:xfrm>
        </p:spPr>
        <p:txBody>
          <a:bodyPr>
            <a:noAutofit/>
          </a:bodyPr>
          <a:lstStyle/>
          <a:p>
            <a:pPr eaLnBrk="1" hangingPunct="1">
              <a:lnSpc>
                <a:spcPct val="80000"/>
              </a:lnSpc>
              <a:spcAft>
                <a:spcPts val="600"/>
              </a:spcAft>
              <a:buFont typeface="Wingdings" charset="2"/>
              <a:buChar char="Ø"/>
              <a:defRPr/>
            </a:pPr>
            <a:r>
              <a:rPr lang="en-US" sz="2600" dirty="0">
                <a:cs typeface="Calibri"/>
              </a:rPr>
              <a:t>Tribes went to Congress for legislation that would increase protection of tribal lands and resources throughout the United States.</a:t>
            </a:r>
          </a:p>
          <a:p>
            <a:pPr>
              <a:lnSpc>
                <a:spcPct val="80000"/>
              </a:lnSpc>
              <a:spcAft>
                <a:spcPts val="600"/>
              </a:spcAft>
              <a:buFont typeface="Wingdings" charset="2"/>
              <a:buChar char="Ø"/>
              <a:defRPr/>
            </a:pPr>
            <a:r>
              <a:rPr lang="en-US" sz="2600" dirty="0">
                <a:cs typeface="Calibri"/>
              </a:rPr>
              <a:t>The Tule River Tribal Council’s testimony for the TFPA stated:</a:t>
            </a:r>
          </a:p>
          <a:p>
            <a:pPr marL="0" indent="0">
              <a:lnSpc>
                <a:spcPct val="80000"/>
              </a:lnSpc>
              <a:spcAft>
                <a:spcPts val="600"/>
              </a:spcAft>
              <a:buNone/>
              <a:defRPr/>
            </a:pPr>
            <a:r>
              <a:rPr lang="en-US" sz="2600" dirty="0">
                <a:cs typeface="Calibri"/>
              </a:rPr>
              <a:t>“</a:t>
            </a:r>
            <a:r>
              <a:rPr lang="en-US" sz="2600" i="1" dirty="0">
                <a:cs typeface="Calibri"/>
              </a:rPr>
              <a:t>Every year we pray we are not the victims of catastrophic stand replacing fire, such as the devastation in Southern California.” </a:t>
            </a:r>
          </a:p>
          <a:p>
            <a:pPr>
              <a:lnSpc>
                <a:spcPct val="80000"/>
              </a:lnSpc>
              <a:spcAft>
                <a:spcPts val="600"/>
              </a:spcAft>
              <a:buFont typeface="Wingdings" charset="2"/>
              <a:buChar char="Ø"/>
              <a:defRPr/>
            </a:pPr>
            <a:r>
              <a:rPr lang="en-US" sz="2600" dirty="0">
                <a:cs typeface="Calibri"/>
              </a:rPr>
              <a:t>The  Intertribal Timber Council’s testimony:</a:t>
            </a:r>
          </a:p>
          <a:p>
            <a:pPr marL="0" indent="0">
              <a:lnSpc>
                <a:spcPct val="80000"/>
              </a:lnSpc>
              <a:spcAft>
                <a:spcPts val="600"/>
              </a:spcAft>
              <a:buNone/>
              <a:defRPr/>
            </a:pPr>
            <a:r>
              <a:rPr lang="en-US" sz="2600" dirty="0">
                <a:cs typeface="Calibri"/>
              </a:rPr>
              <a:t> </a:t>
            </a:r>
            <a:r>
              <a:rPr lang="en-US" sz="2600" i="1" dirty="0">
                <a:cs typeface="Calibri"/>
              </a:rPr>
              <a:t>“applauds and strongly supports the Tribal Forest Protection Act.” It is “…a good opportunity to build partnerships that can produce results on the ground where they count.”</a:t>
            </a:r>
          </a:p>
          <a:p>
            <a:pPr>
              <a:lnSpc>
                <a:spcPct val="80000"/>
              </a:lnSpc>
              <a:spcAft>
                <a:spcPts val="600"/>
              </a:spcAft>
              <a:buFont typeface="Wingdings" charset="2"/>
              <a:buChar char="Ø"/>
              <a:defRPr/>
            </a:pPr>
            <a:r>
              <a:rPr lang="en-US" sz="2600" b="1" dirty="0">
                <a:solidFill>
                  <a:schemeClr val="bg1"/>
                </a:solidFill>
                <a:cs typeface="Calibri"/>
              </a:rPr>
              <a:t>The TFPA passed in 2004 with bilateral support.</a:t>
            </a:r>
          </a:p>
        </p:txBody>
      </p:sp>
      <p:sp>
        <p:nvSpPr>
          <p:cNvPr id="9226" name="Rectangle 10"/>
          <p:cNvSpPr>
            <a:spLocks noGrp="1" noChangeArrowheads="1"/>
          </p:cNvSpPr>
          <p:nvPr>
            <p:ph type="title"/>
          </p:nvPr>
        </p:nvSpPr>
        <p:spPr>
          <a:xfrm>
            <a:off x="806278" y="563562"/>
            <a:ext cx="7612063" cy="1417638"/>
          </a:xfrm>
        </p:spPr>
        <p:txBody>
          <a:bodyPr wrap="square" numCol="1" compatLnSpc="1">
            <a:prstTxWarp prst="textNoShape">
              <a:avLst/>
            </a:prstTxWarp>
          </a:bodyPr>
          <a:lstStyle/>
          <a:p>
            <a:pPr eaLnBrk="1" hangingPunct="1">
              <a:defRPr/>
            </a:pPr>
            <a:r>
              <a:rPr lang="en-US" dirty="0">
                <a:effectLst>
                  <a:outerShdw blurRad="38100" dist="38100" dir="2700000" algn="tl">
                    <a:srgbClr val="C0C0C0"/>
                  </a:outerShdw>
                </a:effectLst>
                <a:ea typeface="ＭＳ Ｐゴシック" pitchFamily="34" charset="-128"/>
              </a:rPr>
              <a:t>TFPA History</a:t>
            </a:r>
          </a:p>
        </p:txBody>
      </p:sp>
      <p:sp>
        <p:nvSpPr>
          <p:cNvPr id="2" name="Slide Number Placeholder 1">
            <a:extLst>
              <a:ext uri="{FF2B5EF4-FFF2-40B4-BE49-F238E27FC236}">
                <a16:creationId xmlns:a16="http://schemas.microsoft.com/office/drawing/2014/main" id="{27209C96-2872-4251-941E-285B2BEC829E}"/>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287157446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764727" y="772246"/>
            <a:ext cx="6831828" cy="1080938"/>
          </a:xfrm>
        </p:spPr>
        <p:txBody>
          <a:bodyPr wrap="square" numCol="1" compatLnSpc="1">
            <a:prstTxWarp prst="textNoShape">
              <a:avLst/>
            </a:prstTxWarp>
          </a:bodyPr>
          <a:lstStyle/>
          <a:p>
            <a:pPr eaLnBrk="1" hangingPunct="1">
              <a:defRPr/>
            </a:pPr>
            <a:r>
              <a:rPr lang="en-US" dirty="0">
                <a:effectLst>
                  <a:outerShdw blurRad="38100" dist="38100" dir="2700000" algn="tl">
                    <a:srgbClr val="C0C0C0"/>
                  </a:outerShdw>
                </a:effectLst>
                <a:ea typeface="ＭＳ Ｐゴシック" pitchFamily="34" charset="-128"/>
              </a:rPr>
              <a:t>Key Terms</a:t>
            </a:r>
          </a:p>
        </p:txBody>
      </p:sp>
      <p:sp>
        <p:nvSpPr>
          <p:cNvPr id="57347" name="Rectangle 3"/>
          <p:cNvSpPr>
            <a:spLocks noGrp="1" noChangeArrowheads="1"/>
          </p:cNvSpPr>
          <p:nvPr>
            <p:ph type="body" idx="1"/>
          </p:nvPr>
        </p:nvSpPr>
        <p:spPr>
          <a:xfrm>
            <a:off x="764727" y="2021996"/>
            <a:ext cx="9678571" cy="5181600"/>
          </a:xfrm>
        </p:spPr>
        <p:txBody>
          <a:bodyPr wrap="square" numCol="1" anchor="t" anchorCtr="0" compatLnSpc="1">
            <a:prstTxWarp prst="textNoShape">
              <a:avLst/>
            </a:prstTxWarp>
            <a:noAutofit/>
          </a:bodyPr>
          <a:lstStyle/>
          <a:p>
            <a:pPr eaLnBrk="1" hangingPunct="1">
              <a:spcAft>
                <a:spcPts val="600"/>
              </a:spcAft>
              <a:buFont typeface="Wingdings" pitchFamily="2" charset="2"/>
              <a:buChar char="Ø"/>
              <a:defRPr/>
            </a:pPr>
            <a:r>
              <a:rPr lang="en-US" altLang="en-US" sz="2800" dirty="0">
                <a:effectLst>
                  <a:outerShdw blurRad="38100" dist="38100" dir="2700000" algn="tl">
                    <a:srgbClr val="000000">
                      <a:alpha val="43137"/>
                    </a:srgbClr>
                  </a:outerShdw>
                </a:effectLst>
                <a:ea typeface="ＭＳ Ｐゴシック" pitchFamily="34" charset="-128"/>
              </a:rPr>
              <a:t>TFPA - Tribal Forest Protection Act of 2004</a:t>
            </a:r>
          </a:p>
          <a:p>
            <a:pPr eaLnBrk="1" hangingPunct="1">
              <a:spcAft>
                <a:spcPts val="600"/>
              </a:spcAft>
              <a:buFont typeface="Wingdings" pitchFamily="2" charset="2"/>
              <a:buChar char="Ø"/>
              <a:defRPr/>
            </a:pPr>
            <a:r>
              <a:rPr lang="en-US" altLang="en-US" sz="2800" dirty="0">
                <a:effectLst>
                  <a:outerShdw blurRad="38100" dist="38100" dir="2700000" algn="tl">
                    <a:srgbClr val="000000">
                      <a:alpha val="43137"/>
                    </a:srgbClr>
                  </a:outerShdw>
                </a:effectLst>
                <a:ea typeface="ＭＳ Ｐゴシック" pitchFamily="34" charset="-128"/>
              </a:rPr>
              <a:t>“</a:t>
            </a:r>
            <a:r>
              <a:rPr lang="en-US" sz="2800" dirty="0">
                <a:effectLst>
                  <a:outerShdw blurRad="38100" dist="38100" dir="2700000" algn="tl">
                    <a:srgbClr val="000000">
                      <a:alpha val="43137"/>
                    </a:srgbClr>
                  </a:outerShdw>
                </a:effectLst>
                <a:ea typeface="ＭＳ Ｐゴシック" pitchFamily="34" charset="-128"/>
              </a:rPr>
              <a:t>Tribes</a:t>
            </a:r>
            <a:r>
              <a:rPr lang="en-US" altLang="en-US" sz="2800" dirty="0">
                <a:effectLst>
                  <a:outerShdw blurRad="38100" dist="38100" dir="2700000" algn="tl">
                    <a:srgbClr val="000000">
                      <a:alpha val="43137"/>
                    </a:srgbClr>
                  </a:outerShdw>
                </a:effectLst>
                <a:ea typeface="ＭＳ Ｐゴシック" pitchFamily="34" charset="-128"/>
              </a:rPr>
              <a:t>”</a:t>
            </a:r>
            <a:r>
              <a:rPr lang="en-US" sz="2800" dirty="0">
                <a:effectLst>
                  <a:outerShdw blurRad="38100" dist="38100" dir="2700000" algn="tl">
                    <a:srgbClr val="000000">
                      <a:alpha val="43137"/>
                    </a:srgbClr>
                  </a:outerShdw>
                </a:effectLst>
                <a:ea typeface="ＭＳ Ｐゴシック" pitchFamily="34" charset="-128"/>
              </a:rPr>
              <a:t>- refer to those tribal governments recognized by the federal government.</a:t>
            </a:r>
          </a:p>
          <a:p>
            <a:pPr eaLnBrk="1" hangingPunct="1">
              <a:spcAft>
                <a:spcPts val="600"/>
              </a:spcAft>
              <a:buFont typeface="Wingdings" pitchFamily="2" charset="2"/>
              <a:buChar char="Ø"/>
              <a:defRPr/>
            </a:pPr>
            <a:r>
              <a:rPr lang="en-US" altLang="en-US" sz="2800" dirty="0">
                <a:effectLst>
                  <a:outerShdw blurRad="38100" dist="38100" dir="2700000" algn="tl">
                    <a:srgbClr val="000000">
                      <a:alpha val="43137"/>
                    </a:srgbClr>
                  </a:outerShdw>
                </a:effectLst>
                <a:ea typeface="ＭＳ Ｐゴシック" pitchFamily="34" charset="-128"/>
              </a:rPr>
              <a:t>“</a:t>
            </a:r>
            <a:r>
              <a:rPr lang="en-US" sz="2800" dirty="0">
                <a:effectLst>
                  <a:outerShdw blurRad="38100" dist="38100" dir="2700000" algn="tl">
                    <a:srgbClr val="000000">
                      <a:alpha val="43137"/>
                    </a:srgbClr>
                  </a:outerShdw>
                </a:effectLst>
                <a:ea typeface="ＭＳ Ｐゴシック" pitchFamily="34" charset="-128"/>
                <a:cs typeface="Calibri"/>
              </a:rPr>
              <a:t>Trust</a:t>
            </a:r>
            <a:r>
              <a:rPr lang="en-US" sz="2800" dirty="0">
                <a:effectLst>
                  <a:outerShdw blurRad="38100" dist="38100" dir="2700000" algn="tl">
                    <a:srgbClr val="000000">
                      <a:alpha val="43137"/>
                    </a:srgbClr>
                  </a:outerShdw>
                </a:effectLst>
                <a:ea typeface="ＭＳ Ｐゴシック" pitchFamily="34" charset="-128"/>
              </a:rPr>
              <a:t> Responsibility</a:t>
            </a:r>
            <a:r>
              <a:rPr lang="en-US" altLang="en-US" sz="2800" dirty="0">
                <a:effectLst>
                  <a:outerShdw blurRad="38100" dist="38100" dir="2700000" algn="tl">
                    <a:srgbClr val="000000">
                      <a:alpha val="43137"/>
                    </a:srgbClr>
                  </a:outerShdw>
                </a:effectLst>
                <a:ea typeface="ＭＳ Ｐゴシック" pitchFamily="34" charset="-128"/>
              </a:rPr>
              <a:t>”</a:t>
            </a:r>
            <a:r>
              <a:rPr lang="en-US" sz="2800" dirty="0">
                <a:effectLst>
                  <a:outerShdw blurRad="38100" dist="38100" dir="2700000" algn="tl">
                    <a:srgbClr val="000000">
                      <a:alpha val="43137"/>
                    </a:srgbClr>
                  </a:outerShdw>
                </a:effectLst>
                <a:ea typeface="ＭＳ Ｐゴシック" pitchFamily="34" charset="-128"/>
              </a:rPr>
              <a:t>- the federal government has a legal responsibility to protect the interests and rights of Tribes and their members.</a:t>
            </a:r>
          </a:p>
          <a:p>
            <a:pPr eaLnBrk="1" hangingPunct="1">
              <a:spcAft>
                <a:spcPts val="600"/>
              </a:spcAft>
              <a:buFont typeface="Wingdings" pitchFamily="2" charset="2"/>
              <a:buChar char="Ø"/>
              <a:defRPr/>
            </a:pPr>
            <a:r>
              <a:rPr lang="en-US" altLang="en-US" sz="2800" dirty="0">
                <a:effectLst>
                  <a:outerShdw blurRad="38100" dist="38100" dir="2700000" algn="tl">
                    <a:srgbClr val="000000">
                      <a:alpha val="43137"/>
                    </a:srgbClr>
                  </a:outerShdw>
                </a:effectLst>
                <a:ea typeface="ＭＳ Ｐゴシック" pitchFamily="34" charset="-128"/>
              </a:rPr>
              <a:t>“</a:t>
            </a:r>
            <a:r>
              <a:rPr lang="en-US" sz="2800" dirty="0">
                <a:effectLst>
                  <a:outerShdw blurRad="38100" dist="38100" dir="2700000" algn="tl">
                    <a:srgbClr val="000000">
                      <a:alpha val="43137"/>
                    </a:srgbClr>
                  </a:outerShdw>
                </a:effectLst>
                <a:ea typeface="ＭＳ Ｐゴシック" pitchFamily="34" charset="-128"/>
              </a:rPr>
              <a:t>Land in trust</a:t>
            </a:r>
            <a:r>
              <a:rPr lang="en-US" altLang="en-US" sz="2800" dirty="0">
                <a:effectLst>
                  <a:outerShdw blurRad="38100" dist="38100" dir="2700000" algn="tl">
                    <a:srgbClr val="000000">
                      <a:alpha val="43137"/>
                    </a:srgbClr>
                  </a:outerShdw>
                </a:effectLst>
                <a:ea typeface="ＭＳ Ｐゴシック" pitchFamily="34" charset="-128"/>
              </a:rPr>
              <a:t>”</a:t>
            </a:r>
            <a:r>
              <a:rPr lang="en-US" sz="2800" dirty="0">
                <a:effectLst>
                  <a:outerShdw blurRad="38100" dist="38100" dir="2700000" algn="tl">
                    <a:srgbClr val="000000">
                      <a:alpha val="43137"/>
                    </a:srgbClr>
                  </a:outerShdw>
                </a:effectLst>
                <a:ea typeface="ＭＳ Ｐゴシック" pitchFamily="34" charset="-128"/>
              </a:rPr>
              <a:t>- the US holds the legal title and the Tribe or individual Indian person holds the beneficial interest.</a:t>
            </a:r>
          </a:p>
        </p:txBody>
      </p:sp>
      <p:sp>
        <p:nvSpPr>
          <p:cNvPr id="2" name="Slide Number Placeholder 1">
            <a:extLst>
              <a:ext uri="{FF2B5EF4-FFF2-40B4-BE49-F238E27FC236}">
                <a16:creationId xmlns:a16="http://schemas.microsoft.com/office/drawing/2014/main" id="{383CEC86-1F88-493D-B5F1-1C30CA77D9F6}"/>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cSld>
  <p:clrMapOvr>
    <a:masterClrMapping/>
  </p:clrMapOvr>
  <p:transition spd="slow"/>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1306</TotalTime>
  <Words>3305</Words>
  <Application>Microsoft Office PowerPoint</Application>
  <PresentationFormat>Widescreen</PresentationFormat>
  <Paragraphs>476</Paragraphs>
  <Slides>54</Slides>
  <Notes>26</Notes>
  <HiddenSlides>15</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ＭＳ Ｐゴシック</vt:lpstr>
      <vt:lpstr>Arial</vt:lpstr>
      <vt:lpstr>Calibri</vt:lpstr>
      <vt:lpstr>Tahoma</vt:lpstr>
      <vt:lpstr>Times New Roman</vt:lpstr>
      <vt:lpstr>Trebuchet MS</vt:lpstr>
      <vt:lpstr>Wingdings</vt:lpstr>
      <vt:lpstr>Wingdings 2</vt:lpstr>
      <vt:lpstr>Berlin</vt:lpstr>
      <vt:lpstr>     </vt:lpstr>
      <vt:lpstr>Webinar Instructions |  Control Panel</vt:lpstr>
      <vt:lpstr>Webinar Instructions |  Control Panel</vt:lpstr>
      <vt:lpstr>Objectives</vt:lpstr>
      <vt:lpstr>Agenda</vt:lpstr>
      <vt:lpstr>The History of TFPA: The West Was On Fire</vt:lpstr>
      <vt:lpstr>The Fire Siege of 2003</vt:lpstr>
      <vt:lpstr>TFPA History</vt:lpstr>
      <vt:lpstr>Key Terms</vt:lpstr>
      <vt:lpstr>TFPA Basics</vt:lpstr>
      <vt:lpstr>TFPA Basics</vt:lpstr>
      <vt:lpstr>TFPA Basics</vt:lpstr>
      <vt:lpstr>TFPA Basics</vt:lpstr>
      <vt:lpstr>TFPA Basics</vt:lpstr>
      <vt:lpstr>TFPA Basics</vt:lpstr>
      <vt:lpstr>TFPA Basics</vt:lpstr>
      <vt:lpstr>Contracts and Agreements under The Tribal Forest Protection Act of 2004</vt:lpstr>
      <vt:lpstr>Contracts and Agreements under The Tribal Forest Protection Act of 2004</vt:lpstr>
      <vt:lpstr>Contracts and Agreements under The Tribal Forest Protection Act of 2004</vt:lpstr>
      <vt:lpstr>Contracts and Agreements under The Tribal Forest Protection Act of 2004</vt:lpstr>
      <vt:lpstr>TFPA PROJECTS CONTRACTING</vt:lpstr>
      <vt:lpstr>AFTER THE PROPOSAL IS APPROVED: CONTRACTS</vt:lpstr>
      <vt:lpstr>What Contract Type to Use?</vt:lpstr>
      <vt:lpstr>What Contract Type to Use?</vt:lpstr>
      <vt:lpstr>What Contract Type to Use?</vt:lpstr>
      <vt:lpstr>What are Tribal Contractors Doing Now?</vt:lpstr>
      <vt:lpstr>What are Tribes Doing Now?</vt:lpstr>
      <vt:lpstr>Conclusion: Contracts</vt:lpstr>
      <vt:lpstr>TFPA PROJECTS GRANTS &amp; AGREEMENTS</vt:lpstr>
      <vt:lpstr>After the Proposal is Approved: Agreements</vt:lpstr>
      <vt:lpstr>Agreement Considerations:</vt:lpstr>
      <vt:lpstr>Agreement Considerations, contd.:</vt:lpstr>
      <vt:lpstr>What Agreement Type to Use?</vt:lpstr>
      <vt:lpstr>What Agreement Type to Use, contd.?</vt:lpstr>
      <vt:lpstr>Stewardship Agreements and TFPA</vt:lpstr>
      <vt:lpstr>Conclusion: Agreements</vt:lpstr>
      <vt:lpstr> </vt:lpstr>
      <vt:lpstr>PowerPoint Presentation</vt:lpstr>
      <vt:lpstr>Contracts and Agreements under The Tribal Forest Protection Act of 2004</vt:lpstr>
      <vt:lpstr>Contracts and Agreements under The Tribal Forest Protection Act of 2004</vt:lpstr>
      <vt:lpstr>Contracts and Agreements under The Tribal Forest Protection Act of 2004</vt:lpstr>
      <vt:lpstr>Contracts and Agreements under The Tribal Forest Protection Act of 2004</vt:lpstr>
      <vt:lpstr>Contracts and Agreements under The Tribal Forest Protection Act of 2004</vt:lpstr>
      <vt:lpstr>Contracts and Agreements under The Tribal Forest Protection Act of 2004</vt:lpstr>
      <vt:lpstr>Contracts and Agreements under The Tribal Forest Protection Act of 2004</vt:lpstr>
      <vt:lpstr>Contracts and Agreements under The Tribal Forest Protection Act of 2004</vt:lpstr>
      <vt:lpstr>Contracts and Agreements under The Tribal Forest Protection Act of 2004</vt:lpstr>
      <vt:lpstr>Contracts and Agreements under The Tribal Forest Protection Act of 2004</vt:lpstr>
      <vt:lpstr>Contracts and Agreements under The Tribal Forest Protection Act of 2004</vt:lpstr>
      <vt:lpstr>Contracts and Agreements under The Tribal Forest Protection Act of 2004</vt:lpstr>
      <vt:lpstr>Contracts and Agreements under The Tribal Forest Protection Act of 2004</vt:lpstr>
      <vt:lpstr>Contracts and Agreements under The Tribal Forest Protection Act of 2004</vt:lpstr>
      <vt:lpstr>      Contracts and Agreements under The Tribal Forest Protection Act of 2004</vt:lpstr>
      <vt:lpstr>To Receive Continuous Learning Points</vt:lpstr>
    </vt:vector>
  </TitlesOfParts>
  <Company>U. S. 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TFPA PROJECTS CONTRACTING</dc:title>
  <dc:creator>Smith, Gavin M -FS</dc:creator>
  <cp:lastModifiedBy>Stephanie Lucero</cp:lastModifiedBy>
  <cp:revision>48</cp:revision>
  <dcterms:created xsi:type="dcterms:W3CDTF">2018-10-18T17:44:36Z</dcterms:created>
  <dcterms:modified xsi:type="dcterms:W3CDTF">2018-11-01T00:35:34Z</dcterms:modified>
</cp:coreProperties>
</file>